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xlsx" ContentType="application/vnd.openxmlformats-officedocument.spreadsheetml.sheet"/>
  <Default Extension="jpeg" ContentType="image/jpe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6" r:id="rId2"/>
    <p:sldId id="307" r:id="rId3"/>
    <p:sldId id="257" r:id="rId4"/>
    <p:sldId id="282" r:id="rId5"/>
    <p:sldId id="284" r:id="rId6"/>
    <p:sldId id="259" r:id="rId7"/>
    <p:sldId id="285" r:id="rId8"/>
    <p:sldId id="286" r:id="rId9"/>
    <p:sldId id="287" r:id="rId10"/>
    <p:sldId id="288" r:id="rId11"/>
    <p:sldId id="260" r:id="rId12"/>
    <p:sldId id="299" r:id="rId13"/>
    <p:sldId id="297" r:id="rId14"/>
    <p:sldId id="263" r:id="rId15"/>
    <p:sldId id="264" r:id="rId16"/>
    <p:sldId id="265" r:id="rId17"/>
    <p:sldId id="266" r:id="rId18"/>
    <p:sldId id="302" r:id="rId19"/>
    <p:sldId id="303" r:id="rId20"/>
    <p:sldId id="304" r:id="rId21"/>
    <p:sldId id="268" r:id="rId22"/>
    <p:sldId id="306" r:id="rId23"/>
    <p:sldId id="295" r:id="rId24"/>
    <p:sldId id="269" r:id="rId25"/>
    <p:sldId id="296" r:id="rId26"/>
    <p:sldId id="298" r:id="rId27"/>
    <p:sldId id="271" r:id="rId28"/>
    <p:sldId id="273" r:id="rId29"/>
    <p:sldId id="274" r:id="rId30"/>
    <p:sldId id="276" r:id="rId31"/>
    <p:sldId id="289" r:id="rId32"/>
    <p:sldId id="290" r:id="rId33"/>
    <p:sldId id="291" r:id="rId34"/>
    <p:sldId id="292" r:id="rId35"/>
    <p:sldId id="278" r:id="rId36"/>
    <p:sldId id="281" r:id="rId37"/>
    <p:sldId id="294" r:id="rId38"/>
    <p:sldId id="293" r:id="rId39"/>
    <p:sldId id="305" r:id="rId40"/>
    <p:sldId id="27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DF50A8-402C-BF4B-9096-3FA5981F2B10}">
          <p14:sldIdLst>
            <p14:sldId id="256"/>
            <p14:sldId id="307"/>
            <p14:sldId id="257"/>
            <p14:sldId id="282"/>
            <p14:sldId id="284"/>
            <p14:sldId id="259"/>
            <p14:sldId id="285"/>
            <p14:sldId id="286"/>
            <p14:sldId id="287"/>
            <p14:sldId id="288"/>
            <p14:sldId id="260"/>
            <p14:sldId id="299"/>
            <p14:sldId id="297"/>
            <p14:sldId id="263"/>
            <p14:sldId id="264"/>
            <p14:sldId id="265"/>
            <p14:sldId id="266"/>
            <p14:sldId id="302"/>
            <p14:sldId id="303"/>
            <p14:sldId id="304"/>
            <p14:sldId id="268"/>
            <p14:sldId id="306"/>
            <p14:sldId id="295"/>
            <p14:sldId id="269"/>
            <p14:sldId id="296"/>
            <p14:sldId id="298"/>
            <p14:sldId id="271"/>
            <p14:sldId id="273"/>
            <p14:sldId id="274"/>
            <p14:sldId id="276"/>
            <p14:sldId id="289"/>
            <p14:sldId id="290"/>
            <p14:sldId id="291"/>
            <p14:sldId id="292"/>
            <p14:sldId id="278"/>
            <p14:sldId id="281"/>
            <p14:sldId id="294"/>
            <p14:sldId id="293"/>
            <p14:sldId id="305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Zhang" initials="BZ" lastIdx="0" clrIdx="0">
    <p:extLst/>
  </p:cmAuthor>
  <p:cmAuthor id="2" name="Ben Zhang" initials="BZ [2]" lastIdx="1" clrIdx="1">
    <p:extLst/>
  </p:cmAuthor>
  <p:cmAuthor id="3" name="Ben Zhang" initials="BZ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A62"/>
    <a:srgbClr val="3E7F9F"/>
    <a:srgbClr val="043361"/>
    <a:srgbClr val="FBB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4"/>
    <p:restoredTop sz="81404"/>
  </p:normalViewPr>
  <p:slideViewPr>
    <p:cSldViewPr snapToGrid="0" snapToObjects="1">
      <p:cViewPr>
        <p:scale>
          <a:sx n="81" d="100"/>
          <a:sy n="81" d="100"/>
        </p:scale>
        <p:origin x="1304" y="144"/>
      </p:cViewPr>
      <p:guideLst>
        <p:guide orient="horz" pos="2160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Adapting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Frame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Bandwidth (normalized)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30.0</c:v>
                </c:pt>
                <c:pt idx="1">
                  <c:v>10.0</c:v>
                </c:pt>
                <c:pt idx="2">
                  <c:v>5.0</c:v>
                </c:pt>
                <c:pt idx="3">
                  <c:v>3.0</c:v>
                </c:pt>
                <c:pt idx="4">
                  <c:v>2.0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100.0</c:v>
                </c:pt>
                <c:pt idx="1">
                  <c:v>40.0</c:v>
                </c:pt>
                <c:pt idx="2">
                  <c:v>21.0</c:v>
                </c:pt>
                <c:pt idx="3">
                  <c:v>13.0</c:v>
                </c:pt>
                <c:pt idx="4">
                  <c:v>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Acccuracy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30.0</c:v>
                </c:pt>
                <c:pt idx="1">
                  <c:v>10.0</c:v>
                </c:pt>
                <c:pt idx="2">
                  <c:v>5.0</c:v>
                </c:pt>
                <c:pt idx="3">
                  <c:v>3.0</c:v>
                </c:pt>
                <c:pt idx="4">
                  <c:v>2.0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100.0</c:v>
                </c:pt>
                <c:pt idx="1">
                  <c:v>92.0</c:v>
                </c:pt>
                <c:pt idx="2">
                  <c:v>90.0</c:v>
                </c:pt>
                <c:pt idx="3">
                  <c:v>87.0</c:v>
                </c:pt>
                <c:pt idx="4">
                  <c:v>84.0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1"/>
        <c:axId val="-519015568"/>
        <c:axId val="-558329984"/>
      </c:barChart>
      <c:catAx>
        <c:axId val="-51901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58329984"/>
        <c:crosses val="autoZero"/>
        <c:auto val="1"/>
        <c:lblAlgn val="ctr"/>
        <c:lblOffset val="100"/>
        <c:noMultiLvlLbl val="0"/>
      </c:catAx>
      <c:valAx>
        <c:axId val="-558329984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1901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Adapting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Resolution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Bandwidth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1080p</c:v>
                </c:pt>
                <c:pt idx="1">
                  <c:v>900p</c:v>
                </c:pt>
                <c:pt idx="2">
                  <c:v>720p</c:v>
                </c:pt>
                <c:pt idx="3">
                  <c:v>540p</c:v>
                </c:pt>
                <c:pt idx="4">
                  <c:v>360p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100.0</c:v>
                </c:pt>
                <c:pt idx="1">
                  <c:v>79.0</c:v>
                </c:pt>
                <c:pt idx="2">
                  <c:v>54.0</c:v>
                </c:pt>
                <c:pt idx="3">
                  <c:v>29.0</c:v>
                </c:pt>
                <c:pt idx="4">
                  <c:v>17.0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Acccuracy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1080p</c:v>
                </c:pt>
                <c:pt idx="1">
                  <c:v>900p</c:v>
                </c:pt>
                <c:pt idx="2">
                  <c:v>720p</c:v>
                </c:pt>
                <c:pt idx="3">
                  <c:v>540p</c:v>
                </c:pt>
                <c:pt idx="4">
                  <c:v>360p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100.0</c:v>
                </c:pt>
                <c:pt idx="1">
                  <c:v>87.0</c:v>
                </c:pt>
                <c:pt idx="2">
                  <c:v>84.0</c:v>
                </c:pt>
                <c:pt idx="3">
                  <c:v>71.0</c:v>
                </c:pt>
                <c:pt idx="4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1"/>
        <c:axId val="-156558848"/>
        <c:axId val="-154587120"/>
      </c:barChart>
      <c:catAx>
        <c:axId val="-15655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4587120"/>
        <c:crosses val="autoZero"/>
        <c:auto val="1"/>
        <c:lblAlgn val="ctr"/>
        <c:lblOffset val="100"/>
        <c:noMultiLvlLbl val="0"/>
      </c:catAx>
      <c:valAx>
        <c:axId val="-154587120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65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Adapting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Frame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Bandwidth (normalized)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30.0</c:v>
                </c:pt>
                <c:pt idx="1">
                  <c:v>10.0</c:v>
                </c:pt>
                <c:pt idx="2">
                  <c:v>5.0</c:v>
                </c:pt>
                <c:pt idx="3">
                  <c:v>3.0</c:v>
                </c:pt>
                <c:pt idx="4">
                  <c:v>2.0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100.0</c:v>
                </c:pt>
                <c:pt idx="1">
                  <c:v>65.0</c:v>
                </c:pt>
                <c:pt idx="2">
                  <c:v>46.0</c:v>
                </c:pt>
                <c:pt idx="3">
                  <c:v>34.0</c:v>
                </c:pt>
                <c:pt idx="4">
                  <c:v>27.0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Acccuracy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30.0</c:v>
                </c:pt>
                <c:pt idx="1">
                  <c:v>10.0</c:v>
                </c:pt>
                <c:pt idx="2">
                  <c:v>5.0</c:v>
                </c:pt>
                <c:pt idx="3">
                  <c:v>3.0</c:v>
                </c:pt>
                <c:pt idx="4">
                  <c:v>2.0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100.0</c:v>
                </c:pt>
                <c:pt idx="1">
                  <c:v>64.0</c:v>
                </c:pt>
                <c:pt idx="2">
                  <c:v>32.0</c:v>
                </c:pt>
                <c:pt idx="3">
                  <c:v>18.0</c:v>
                </c:pt>
                <c:pt idx="4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1"/>
        <c:axId val="-597816144"/>
        <c:axId val="-597720720"/>
      </c:barChart>
      <c:catAx>
        <c:axId val="-59781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97720720"/>
        <c:crosses val="autoZero"/>
        <c:auto val="1"/>
        <c:lblAlgn val="ctr"/>
        <c:lblOffset val="100"/>
        <c:noMultiLvlLbl val="0"/>
      </c:catAx>
      <c:valAx>
        <c:axId val="-597720720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9781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Adapting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Resolution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Bandwidth (normalized)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1080p</c:v>
                </c:pt>
                <c:pt idx="1">
                  <c:v>900p</c:v>
                </c:pt>
                <c:pt idx="2">
                  <c:v>720p</c:v>
                </c:pt>
                <c:pt idx="3">
                  <c:v>540p</c:v>
                </c:pt>
                <c:pt idx="4">
                  <c:v>360p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100.0</c:v>
                </c:pt>
                <c:pt idx="1">
                  <c:v>69.0</c:v>
                </c:pt>
                <c:pt idx="2">
                  <c:v>49.0</c:v>
                </c:pt>
                <c:pt idx="3">
                  <c:v>33.0</c:v>
                </c:pt>
                <c:pt idx="4">
                  <c:v>22.0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Acccuracy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1080p</c:v>
                </c:pt>
                <c:pt idx="1">
                  <c:v>900p</c:v>
                </c:pt>
                <c:pt idx="2">
                  <c:v>720p</c:v>
                </c:pt>
                <c:pt idx="3">
                  <c:v>540p</c:v>
                </c:pt>
                <c:pt idx="4">
                  <c:v>360p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100.0</c:v>
                </c:pt>
                <c:pt idx="1">
                  <c:v>87.0</c:v>
                </c:pt>
                <c:pt idx="2">
                  <c:v>97.0</c:v>
                </c:pt>
                <c:pt idx="3">
                  <c:v>93.0</c:v>
                </c:pt>
                <c:pt idx="4">
                  <c:v>87.0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1"/>
        <c:axId val="-559506816"/>
        <c:axId val="-655781712"/>
      </c:barChart>
      <c:catAx>
        <c:axId val="-55950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55781712"/>
        <c:crosses val="autoZero"/>
        <c:auto val="1"/>
        <c:lblAlgn val="ctr"/>
        <c:lblOffset val="100"/>
        <c:noMultiLvlLbl val="0"/>
      </c:catAx>
      <c:valAx>
        <c:axId val="-655781712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5950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E209B-3ACF-C647-9B0A-B5038149411A}" type="datetimeFigureOut">
              <a:rPr lang="en-US" smtClean="0"/>
              <a:t>8/22/18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C2E09-E2B7-674B-81F1-AA8F68D14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7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1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So 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summarizes how the </a:t>
            </a:r>
            <a:r>
              <a:rPr lang="en-US" altLang="zh-CN" baseline="0" dirty="0" err="1" smtClean="0"/>
              <a:t>underlyign</a:t>
            </a:r>
            <a:r>
              <a:rPr lang="en-US" altLang="zh-CN" baseline="0" dirty="0" smtClean="0"/>
              <a:t> scheme affects different application behaviors, and it basically boils down to this trade-off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space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fidelity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freshness.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52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horizontal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axis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freshness,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measured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latency,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reversed,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right,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better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vertical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axis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fidelity,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measured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ranging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discussed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early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basically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trade-off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space.</a:t>
            </a:r>
          </a:p>
          <a:p>
            <a:pPr marL="685800" lvl="1" indent="-228600">
              <a:buAutoNum type="arabicPeriod"/>
            </a:pPr>
            <a:r>
              <a:rPr lang="en-US" altLang="zh-CN" baseline="0" dirty="0" smtClean="0"/>
              <a:t>TCP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upper-left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corner;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UDP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bottom-right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corner;</a:t>
            </a:r>
          </a:p>
          <a:p>
            <a:pPr marL="685800" lvl="1" indent="-228600">
              <a:buAutoNum type="arabicPeriod"/>
            </a:pPr>
            <a:r>
              <a:rPr lang="en-US" altLang="zh-CN" baseline="0" dirty="0" smtClean="0"/>
              <a:t>Manual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policy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explores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trade-off,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suboptimal</a:t>
            </a:r>
          </a:p>
          <a:p>
            <a:pPr marL="685800" lvl="1" indent="-228600">
              <a:buAutoNum type="arabicPeriod"/>
            </a:pP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application-specific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optimization,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changes,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becomes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suboptimal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228600" lvl="0" indent="-228600">
              <a:buAutoNum type="arabicPeriod"/>
            </a:pPr>
            <a:r>
              <a:rPr lang="en-US" altLang="zh-CN" baseline="0" dirty="0" smtClean="0"/>
              <a:t>(next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slides)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talk,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AWStream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achieves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freshness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fidelity.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observation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adaptive,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policies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precise,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automatically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generated,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policies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call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pareto</a:t>
            </a:r>
            <a:r>
              <a:rPr lang="en-US" altLang="zh-CN" baseline="0" dirty="0" smtClean="0"/>
              <a:t>-optimal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profile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maximizes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satisfying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bandwidth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requirement,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avoiding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congestion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core,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AWStream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proposes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systematic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quantitative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parts: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baseline="0" dirty="0" smtClean="0"/>
              <a:t>New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programming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abstraction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express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baseline="0" dirty="0" smtClean="0"/>
              <a:t>Automatic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data-driven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profiling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Runtime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</a:t>
            </a:r>
          </a:p>
          <a:p>
            <a:pPr marL="228600" indent="-228600">
              <a:buAutoNum type="arabicPeriod"/>
            </a:pPr>
            <a:endParaRPr lang="en-US" altLang="zh-CN" baseline="0" dirty="0" smtClean="0"/>
          </a:p>
          <a:p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show)</a:t>
            </a:r>
          </a:p>
          <a:p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developers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AWStream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discuss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developer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APIs,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profiling,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runtime,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turn.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79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First,</a:t>
            </a:r>
            <a:r>
              <a:rPr lang="zh-CN" altLang="en-US" dirty="0" smtClean="0"/>
              <a:t> </a:t>
            </a:r>
            <a:r>
              <a:rPr lang="en-US" altLang="zh-CN" dirty="0" smtClean="0"/>
              <a:t>let’s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talk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stream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processing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APIs.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building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blocks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transforms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streams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streams.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element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window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groups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stream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elements.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normal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show).</a:t>
            </a:r>
          </a:p>
          <a:p>
            <a:endParaRPr lang="en-US" baseline="0" dirty="0" smtClean="0"/>
          </a:p>
          <a:p>
            <a:r>
              <a:rPr lang="en-US" altLang="zh-CN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propose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parameterized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tunable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knob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annotation,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hide).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 maybe operator allows the application developers to provide hints to their system as to what aspect of the application can be adapted to support a smaller bandwidth.  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operators)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operator,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build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customized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80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see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maybe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used.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snippet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quantized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stream.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figure).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input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{1,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3,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4,</a:t>
            </a:r>
            <a:r>
              <a:rPr lang="zh-CN" altLang="en-US" baseline="0" dirty="0" smtClean="0"/>
              <a:t> </a:t>
            </a:r>
            <a:r>
              <a:rPr lang="mr-IN" altLang="zh-CN" baseline="0" dirty="0" smtClean="0"/>
              <a:t>…</a:t>
            </a:r>
            <a:r>
              <a:rPr lang="en-US" altLang="zh-CN" baseline="0" dirty="0" smtClean="0"/>
              <a:t>}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after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operator,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{1,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3,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4,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..}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applied,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{0,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2,</a:t>
            </a:r>
            <a:r>
              <a:rPr lang="zh-CN" altLang="en-US" baseline="0" dirty="0" smtClean="0"/>
              <a:t> </a:t>
            </a:r>
            <a:r>
              <a:rPr lang="mr-IN" altLang="zh-CN" baseline="0" dirty="0" smtClean="0"/>
              <a:t>…</a:t>
            </a:r>
            <a:r>
              <a:rPr lang="en-US" altLang="zh-CN" baseline="0" dirty="0" smtClean="0"/>
              <a:t>}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=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{0,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0,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0,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1,</a:t>
            </a:r>
            <a:r>
              <a:rPr lang="zh-CN" altLang="en-US" baseline="0" dirty="0" smtClean="0"/>
              <a:t> </a:t>
            </a:r>
            <a:r>
              <a:rPr lang="mr-IN" altLang="zh-CN" baseline="0" dirty="0" smtClean="0"/>
              <a:t>…</a:t>
            </a:r>
            <a:r>
              <a:rPr lang="en-US" altLang="zh-CN" baseline="0" dirty="0" smtClean="0"/>
              <a:t>}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=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4.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such a maybe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APIs,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original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pedestrian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detection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expressed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following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smtClean="0">
                <a:sym typeface="Wingdings"/>
              </a:rPr>
              <a:t>(click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smtClean="0">
                <a:sym typeface="Wingdings"/>
              </a:rPr>
              <a:t>to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smtClean="0">
                <a:sym typeface="Wingdings"/>
              </a:rPr>
              <a:t>show).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smtClean="0">
                <a:sym typeface="Wingdings"/>
              </a:rPr>
              <a:t>It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smtClean="0">
                <a:sym typeface="Wingdings"/>
              </a:rPr>
              <a:t>has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smtClean="0">
                <a:sym typeface="Wingdings"/>
              </a:rPr>
              <a:t>two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smtClean="0">
                <a:sym typeface="Wingdings"/>
              </a:rPr>
              <a:t>maybe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smtClean="0">
                <a:sym typeface="Wingdings"/>
              </a:rPr>
              <a:t>operations: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err="1" smtClean="0">
                <a:sym typeface="Wingdings"/>
              </a:rPr>
              <a:t>downsample</a:t>
            </a:r>
            <a:r>
              <a:rPr lang="en-US" altLang="zh-CN" baseline="0" dirty="0" smtClean="0">
                <a:sym typeface="Wingdings"/>
              </a:rPr>
              <a:t> (to reduce the resolution)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smtClean="0">
                <a:sym typeface="Wingdings"/>
              </a:rPr>
              <a:t>and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smtClean="0">
                <a:sym typeface="Wingdings"/>
              </a:rPr>
              <a:t>skip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smtClean="0">
                <a:sym typeface="Wingdings"/>
              </a:rPr>
              <a:t>frames (that reduces the no. of frames per second)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smtClean="0">
                <a:sym typeface="Wingdings"/>
              </a:rPr>
              <a:t>(click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smtClean="0">
                <a:sym typeface="Wingdings"/>
              </a:rPr>
              <a:t>to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smtClean="0">
                <a:sym typeface="Wingdings"/>
              </a:rPr>
              <a:t>highlight).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06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next</a:t>
            </a:r>
            <a:r>
              <a:rPr lang="zh-CN" altLang="en-US" dirty="0" smtClean="0"/>
              <a:t> </a:t>
            </a:r>
            <a:r>
              <a:rPr lang="en-US" altLang="zh-CN" dirty="0" smtClean="0"/>
              <a:t>step</a:t>
            </a:r>
            <a:r>
              <a:rPr lang="zh-CN" altLang="en-US" dirty="0" smtClean="0"/>
              <a:t> </a:t>
            </a:r>
            <a:r>
              <a:rPr lang="en-US" altLang="zh-CN" dirty="0" smtClean="0"/>
              <a:t>after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application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developed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profile.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driven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approach.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feeding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training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providing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measurement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show),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learn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effect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degradation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show),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table. Each row depicts a particular configuration of the application, depending on how its “maybe” knob is set.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17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Now 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profiling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learn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Pareto-optimal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strategy.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illustrate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x-axis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bandwidth,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normalized.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axis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measure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effect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configuration.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animate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points,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stop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step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appear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once).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What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looking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Pareto-optimal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configurations.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Mathematically,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defined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formula,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says,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configurations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empty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set;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configuration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requires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bandwidth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offers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Visually,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configurations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marked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93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learned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profile,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en-US" altLang="zh-CN" dirty="0" smtClean="0"/>
              <a:t>t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runtime.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original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directly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transmit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source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performs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analytics.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augment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control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components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perform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feedback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control.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controller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monitors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queue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length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congestion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signals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receiver,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controls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operators to better match the available bandwidth.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algorithm,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state-machine,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similar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TCP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states: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startup,degrade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steady,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phase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similar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multiplicative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decrease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similar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additive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increase.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unique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AWStream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profile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characterizes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performance.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adapting,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AWStream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pinpoints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right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configuration.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0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8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Before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quickly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discuss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importance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phase.</a:t>
            </a:r>
          </a:p>
          <a:p>
            <a:endParaRPr lang="en-US" baseline="0" dirty="0" smtClean="0"/>
          </a:p>
          <a:p>
            <a:r>
              <a:rPr lang="en-US" altLang="zh-CN" dirty="0" smtClean="0"/>
              <a:t>Recall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learned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Pareto-optimal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profile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(click).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configurations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discrete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(click).</a:t>
            </a:r>
          </a:p>
          <a:p>
            <a:pPr algn="l"/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suppose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available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bandwidth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configurations.</a:t>
            </a:r>
          </a:p>
          <a:p>
            <a:pPr algn="l"/>
            <a:r>
              <a:rPr lang="en-US" altLang="zh-CN" sz="1200" dirty="0" smtClean="0"/>
              <a:t>Without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probing,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applications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jump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to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next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configuration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that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demands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too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much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bandwidth. They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end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up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oscillate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between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configurations.</a:t>
            </a:r>
            <a:endParaRPr lang="en-US" altLang="zh-CN" baseline="0" dirty="0" smtClean="0"/>
          </a:p>
          <a:p>
            <a:pPr algn="l"/>
            <a:endParaRPr lang="en-US" baseline="0" dirty="0" smtClean="0"/>
          </a:p>
          <a:p>
            <a:pPr algn="l"/>
            <a:r>
              <a:rPr lang="en-US" altLang="zh-CN" baseline="0" dirty="0" smtClean="0"/>
              <a:t>Probing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ensure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enough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bandwidth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next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configuration.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30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built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three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applications,</a:t>
            </a:r>
            <a:r>
              <a:rPr lang="zh-CN" altLang="en-US" dirty="0" smtClean="0"/>
              <a:t> </a:t>
            </a:r>
            <a:r>
              <a:rPr lang="en-US" altLang="zh-CN" dirty="0" smtClean="0"/>
              <a:t>augmented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reality,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pedestrian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detection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analysis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extracts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top-k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through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applications)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addition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changing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resolutions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change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quantization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parameter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exposed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video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encoder.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9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While for top-K</a:t>
            </a:r>
            <a:r>
              <a:rPr lang="en-US" altLang="zh-CN" baseline="0" dirty="0" smtClean="0"/>
              <a:t> log analysis some application specific </a:t>
            </a:r>
            <a:r>
              <a:rPr lang="en-US" altLang="zh-CN" baseline="0" dirty="0" err="1" smtClean="0"/>
              <a:t>paraemter</a:t>
            </a:r>
            <a:r>
              <a:rPr lang="en-US" altLang="zh-CN" baseline="0" dirty="0" smtClean="0"/>
              <a:t> knobs N and T are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20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Top-K,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illustrate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maybe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operators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calculates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top-1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accessed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file.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through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animations,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next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slide)</a:t>
            </a:r>
          </a:p>
          <a:p>
            <a:pPr algn="l"/>
            <a:r>
              <a:rPr lang="en-US" altLang="zh-CN" baseline="0" dirty="0" smtClean="0"/>
              <a:t>First,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client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gathers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logs</a:t>
            </a:r>
          </a:p>
          <a:p>
            <a:pPr algn="l"/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group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value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pair,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name,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</a:t>
            </a:r>
          </a:p>
          <a:p>
            <a:pPr algn="l"/>
            <a:r>
              <a:rPr lang="en-US" altLang="zh-CN" baseline="0" dirty="0" err="1" smtClean="0"/>
              <a:t>alue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occurrence.</a:t>
            </a:r>
          </a:p>
          <a:p>
            <a:pPr algn="l"/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3;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filters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threshold,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2.</a:t>
            </a:r>
          </a:p>
          <a:p>
            <a:pPr algn="l"/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merges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multiple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clients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calculates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global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1.</a:t>
            </a:r>
          </a:p>
          <a:p>
            <a:pPr algn="l"/>
            <a:endParaRPr lang="en-US" altLang="zh-CN" baseline="0" dirty="0" smtClean="0"/>
          </a:p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3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see,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global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top-1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either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client.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purged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affect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Top-K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accuracy. This shows how other applications beyond just video analytics can also be adapted using </a:t>
            </a:r>
            <a:r>
              <a:rPr lang="en-US" altLang="zh-CN" baseline="0" dirty="0" err="1" smtClean="0"/>
              <a:t>AWStream</a:t>
            </a:r>
            <a:r>
              <a:rPr lang="en-US" altLang="zh-CN" baseline="0" dirty="0" smtClean="0"/>
              <a:t>.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71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evaluation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answer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following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questions</a:t>
            </a:r>
          </a:p>
          <a:p>
            <a:r>
              <a:rPr lang="en-US" altLang="zh-CN" dirty="0" smtClean="0"/>
              <a:t>(read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through)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51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focus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profiles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evaluation.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found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49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First,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profiles.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 figure here shows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bandwidth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x-axis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y-axis.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points)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cross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represents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configuration.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highlight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configurations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tune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single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dimension,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legend)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configurations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tune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resolution.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Pareto-optimal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configurations.</a:t>
            </a:r>
          </a:p>
          <a:p>
            <a:endParaRPr lang="en-US" altLang="zh-CN" baseline="0" dirty="0" smtClean="0"/>
          </a:p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compare</a:t>
            </a:r>
            <a:r>
              <a:rPr lang="zh-CN" altLang="en-US" dirty="0" smtClean="0"/>
              <a:t> </a:t>
            </a:r>
            <a:r>
              <a:rPr lang="en-US" altLang="zh-CN" baseline="0" dirty="0" smtClean="0"/>
              <a:t>pedestrian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detection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augment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reality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side.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bullet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points)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strategies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combination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dimensions.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dimensions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impact.</a:t>
            </a:r>
          </a:p>
          <a:p>
            <a:r>
              <a:rPr lang="en-US" altLang="zh-CN" baseline="0" dirty="0" smtClean="0"/>
              <a:t>Compare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dimension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often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impact,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echoing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earlier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argument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application-specific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optimizations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generalize.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33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Top-K,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profile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quantifies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impact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dimensions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separated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video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anlaytics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profile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gives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quantitative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measurement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guide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32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Next,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runtime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evaluation.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compare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AWStream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baselines.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through).</a:t>
            </a:r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streaming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TCP,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non-adaptive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approach.</a:t>
            </a:r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next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streaming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UDP,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represents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RTP/RTSP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video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streaming</a:t>
            </a:r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next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JetStream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particular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policy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excerpt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</a:t>
            </a:r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next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JetStream</a:t>
            </a:r>
            <a:r>
              <a:rPr lang="en-US" altLang="zh-CN" baseline="0" dirty="0" smtClean="0"/>
              <a:t>++,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modified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JetStream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learned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profile.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uses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JetStream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runtime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oscillate.</a:t>
            </a:r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baseline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HLS,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representing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HTTP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streaming.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0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baseline="0" dirty="0" smtClean="0"/>
              <a:t>Wide-area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streaming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analytics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refers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generated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devices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transported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across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wide-area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processing.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include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machine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logs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processing,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mobile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IoT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cloud.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baseline="0" dirty="0" smtClean="0"/>
              <a:t>(click)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amount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challenge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underlying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resources,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scarce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varying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bandwidth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experiment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follows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JetStream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throughput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figure).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traffic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shaping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200s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increase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shaping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380s,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remove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shaping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around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440s.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achieved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throughput.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figures)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measure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latency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markers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TCP)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TCP which had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queued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items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 bandwidth was </a:t>
            </a:r>
            <a:r>
              <a:rPr lang="en-US" altLang="zh-CN" baseline="0" dirty="0" err="1" smtClean="0"/>
              <a:t>scarce,tries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catch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up when more bandwidth is available.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TCP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latency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marker).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latency due to backlogged 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 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notice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scale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latency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UDP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marker)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UDP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hand,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loss.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569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JetStream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balance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latency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 better than TCP,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 cannot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sustain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severe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bandwidth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shaping,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specifc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policy and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its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latency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45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JetStream</a:t>
            </a:r>
            <a:r>
              <a:rPr lang="en-US" altLang="zh-CN" dirty="0" smtClean="0"/>
              <a:t>++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learned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profile.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provides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bounded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latency,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reacts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bandwidth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changes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suffer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policy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oscillation.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54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HLS,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adaptive, but</a:t>
            </a:r>
            <a:r>
              <a:rPr lang="en-US" altLang="zh-CN" baseline="0" dirty="0" smtClean="0"/>
              <a:t> t</a:t>
            </a:r>
            <a:r>
              <a:rPr lang="en-US" altLang="zh-CN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fix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 latency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due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chunking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behaviour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 use of a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 receiver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buffer.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12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Finally,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AWStream</a:t>
            </a:r>
            <a:r>
              <a:rPr lang="zh-CN" altLang="en-US" dirty="0" smtClean="0"/>
              <a:t> </a:t>
            </a:r>
            <a:r>
              <a:rPr lang="en-US" altLang="zh-CN" dirty="0" smtClean="0"/>
              <a:t>achieves</a:t>
            </a:r>
            <a:r>
              <a:rPr lang="zh-CN" altLang="en-US" dirty="0" smtClean="0"/>
              <a:t> </a:t>
            </a:r>
            <a:r>
              <a:rPr lang="en-US" altLang="zh-CN" dirty="0" smtClean="0"/>
              <a:t>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latency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next)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912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summarize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their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boxplot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clear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comparison.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pause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sec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combine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alluded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earlier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figure),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AWStream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achieves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fidelity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freshness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175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talk,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study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emerging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wide-area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streaming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anlaytics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becoming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pervasive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IoT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address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scarce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varying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bandwidth.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talk,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presented</a:t>
            </a:r>
            <a:r>
              <a:rPr lang="zh-CN" altLang="en-US" baseline="0" dirty="0" smtClean="0"/>
              <a:t> </a:t>
            </a:r>
            <a:r>
              <a:rPr lang="en-US" altLang="zh-CN" dirty="0" err="1" smtClean="0"/>
              <a:t>AWStream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systematic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quantitative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approach,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includes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novel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APIs,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automatic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profiling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runtime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adaptation.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questions,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please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contact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blah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84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slide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skipped.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520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576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augment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control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components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perform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feedback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control.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controller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monitors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queued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items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congestion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signals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receiver,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controls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operators.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algorithm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similar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TCP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startup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phase,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phase,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steady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phase,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phase.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phase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similar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multiplicative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decrease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similar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additive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increase.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 </a:t>
            </a:r>
            <a:r>
              <a:rPr lang="en-US" altLang="zh-CN" baseline="0" dirty="0" err="1" smtClean="0"/>
              <a:t>AWStream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knowledge,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controls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guided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profile.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dirty="0" smtClean="0"/>
              <a:t>(optional)</a:t>
            </a:r>
            <a:r>
              <a:rPr lang="zh-CN" altLang="en-US" baseline="0" smtClean="0"/>
              <a:t> </a:t>
            </a:r>
            <a:r>
              <a:rPr lang="en-US" altLang="zh-CN" smtClean="0"/>
              <a:t>AWStream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support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profiling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additional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components.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details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runtime,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please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refer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demand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side,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early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2009,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Facebook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reported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25TB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machine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logs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generated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day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focusing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electrical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grid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monitoring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reported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1.4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million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second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video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surveillance,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camera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requires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roughly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3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mpbs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bandwidth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quote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measurement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study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Meraki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published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SIGCOMM'15: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Dropcam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fewest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clients,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generates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upload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traffic.</a:t>
            </a:r>
          </a:p>
          <a:p>
            <a:pPr marL="228600" indent="-228600">
              <a:buAutoNum type="arabicPeriod"/>
            </a:pPr>
            <a:endParaRPr lang="en-US" altLang="zh-CN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554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3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resource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side,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bandwidth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scarce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varying.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conducted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day-long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measurement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across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sites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achievable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bandwidth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fluctuates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greatly.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drops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25%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maximum.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Similar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variations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reported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wireless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broadband,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cellular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67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1.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applications,</a:t>
            </a:r>
            <a:r>
              <a:rPr lang="zh-CN" altLang="en-US" dirty="0" smtClean="0"/>
              <a:t> </a:t>
            </a:r>
            <a:r>
              <a:rPr lang="en-US" altLang="zh-CN" dirty="0" smtClean="0"/>
              <a:t>what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happens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becomes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insufficient?</a:t>
            </a:r>
            <a:r>
              <a:rPr lang="zh-CN" altLang="en-US" dirty="0" smtClean="0"/>
              <a:t> </a:t>
            </a:r>
            <a:r>
              <a:rPr lang="en-US" altLang="zh-CN" dirty="0" smtClean="0"/>
              <a:t>(click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through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bullet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point)</a:t>
            </a:r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Applications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built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TCP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ensure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complete 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delivery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but backlogged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hurts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latency.</a:t>
            </a:r>
          </a:p>
          <a:p>
            <a:r>
              <a:rPr lang="en-US" altLang="zh-CN" baseline="0" dirty="0" smtClean="0"/>
              <a:t>3.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 the </a:t>
            </a:r>
            <a:r>
              <a:rPr lang="en-US" altLang="zh-CN" baseline="0" dirty="0" err="1" smtClean="0"/>
              <a:t>otherhand</a:t>
            </a:r>
            <a:r>
              <a:rPr lang="en-US" altLang="zh-CN" baseline="0" dirty="0" smtClean="0"/>
              <a:t>, applications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built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UDP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possible,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drops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packet,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uncontrolled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packet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loss</a:t>
            </a:r>
          </a:p>
          <a:p>
            <a:r>
              <a:rPr lang="en-US" altLang="zh-CN" baseline="0" dirty="0" smtClean="0"/>
              <a:t>4.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devise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policy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changes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behavior,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JetStream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Princeton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NSDI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14,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specify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policies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“</a:t>
            </a:r>
            <a:r>
              <a:rPr lang="en-US" dirty="0" smtClean="0"/>
              <a:t>if bandwidth is insufficient, switch to sending images at 75% fidelity, then 50% if still not enough</a:t>
            </a:r>
            <a:r>
              <a:rPr lang="en-US" altLang="zh-CN" dirty="0" smtClean="0"/>
              <a:t>”.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However,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policies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often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developer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heuristics,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sub-optimal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performance.</a:t>
            </a:r>
          </a:p>
          <a:p>
            <a:r>
              <a:rPr lang="en-US" altLang="zh-CN" baseline="0" dirty="0" smtClean="0"/>
              <a:t>5.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optimize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performance,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application-specific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optimization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generalize.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69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 </a:t>
            </a:r>
            <a:r>
              <a:rPr lang="en-US" altLang="zh-CN" dirty="0" smtClean="0"/>
              <a:t>Let’s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take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surveillance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application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detects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pedestrians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 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street.</a:t>
            </a:r>
          </a:p>
          <a:p>
            <a:r>
              <a:rPr lang="en-US" altLang="zh-CN" baseline="0" dirty="0" smtClean="0"/>
              <a:t>2.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left-top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t=0,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target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camera's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view</a:t>
            </a:r>
          </a:p>
          <a:p>
            <a:r>
              <a:rPr lang="en-US" altLang="zh-CN" baseline="0" dirty="0" smtClean="0"/>
              <a:t>3.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left-bottom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t=1,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targets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slow,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difference</a:t>
            </a:r>
          </a:p>
          <a:p>
            <a:r>
              <a:rPr lang="en-US" altLang="zh-CN" baseline="0" dirty="0" smtClean="0"/>
              <a:t>4.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(click)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define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detection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positive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intersection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0.5,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illustrations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IOUs</a:t>
            </a:r>
          </a:p>
          <a:p>
            <a:r>
              <a:rPr lang="en-US" altLang="zh-CN" baseline="0" dirty="0" smtClean="0"/>
              <a:t>5.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skip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frames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performing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detection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differences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small</a:t>
            </a:r>
          </a:p>
          <a:p>
            <a:r>
              <a:rPr lang="en-US" altLang="zh-CN" baseline="0" dirty="0" smtClean="0"/>
              <a:t>6.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measure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effect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(jump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next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(show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figure)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changing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30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fps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fps,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effective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reducing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bandwidth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requirement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maintaining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However, as the resolution is tuned,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1080p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360p,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deteriorates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fast 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targets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small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Now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optimized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strategy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Unfortunately,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doesn't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necessarily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object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detection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applications?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(next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slides)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79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detects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objects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mobile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phone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like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augmented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reality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targets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camera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moves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2.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across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frames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3.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Instead,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resolution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targets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2E09-E2B7-674B-81F1-AA8F68D14E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7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B11C-B2B4-FF4C-AA79-896A13AA7015}" type="datetime1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F508-16AD-F044-98F3-913F12A6559E}" type="datetime1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A4EB-8F21-2947-B8D6-C24250C89990}" type="datetime1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B847-FB8E-8A4A-B329-0DCA5F1F4ACB}" type="datetime1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F9F-6732-734E-8EFB-BCBACAAB51D9}" type="datetime1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107F-ED24-C54D-AD8B-F62EB24D5504}" type="datetime1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76B6-0DE5-D04E-9527-B221507B1A3A}" type="datetime1">
              <a:rPr lang="en-US" smtClean="0"/>
              <a:t>8/22/18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0832-AD84-9140-9BCE-6CCCBEC25597}" type="datetime1">
              <a:rPr lang="en-US" smtClean="0"/>
              <a:t>8/22/18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736D-0F22-5C49-AE68-9344781569C7}" type="datetime1">
              <a:rPr lang="en-US" smtClean="0"/>
              <a:t>8/22/18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16A6-907E-184E-AD14-D356D4D99BD4}" type="datetime1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8BF2-ED79-B045-9030-A3B8A19040DC}" type="datetime1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811FD-9E1E-5948-9344-F1D4B1FBD486}" type="datetime1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BFDD-45AA-4741-8714-A96034323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E7F9F"/>
          </a:solidFill>
          <a:latin typeface="Garamond" charset="0"/>
          <a:ea typeface="Garamond" charset="0"/>
          <a:cs typeface="Garamo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charset="0"/>
          <a:ea typeface="Garamond" charset="0"/>
          <a:cs typeface="Garamon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benzh@cs.berkeley.edu" TargetMode="External"/><Relationship Id="rId4" Type="http://schemas.openxmlformats.org/officeDocument/2006/relationships/hyperlink" Target="https://awstream.github.io/talk/talk.pdf" TargetMode="External"/><Relationship Id="rId5" Type="http://schemas.openxmlformats.org/officeDocument/2006/relationships/hyperlink" Target="https://github.com/awstream" TargetMode="External"/><Relationship Id="rId6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chart" Target="../charts/chart1.xml"/><Relationship Id="rId6" Type="http://schemas.openxmlformats.org/officeDocument/2006/relationships/chart" Target="../charts/chart2.xml"/><Relationship Id="rId7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7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9316"/>
            <a:ext cx="8328480" cy="1627414"/>
          </a:xfrm>
        </p:spPr>
        <p:txBody>
          <a:bodyPr>
            <a:normAutofit/>
          </a:bodyPr>
          <a:lstStyle/>
          <a:p>
            <a:r>
              <a:rPr lang="en-US" altLang="zh-CN" sz="4200" dirty="0" err="1"/>
              <a:t>AWStream</a:t>
            </a:r>
            <a:r>
              <a:rPr lang="en-US" altLang="zh-CN" sz="4200" dirty="0"/>
              <a:t>:</a:t>
            </a:r>
            <a:r>
              <a:rPr lang="zh-CN" altLang="en-US" sz="4200" dirty="0"/>
              <a:t> </a:t>
            </a:r>
            <a:r>
              <a:rPr lang="en-US" sz="4200" dirty="0"/>
              <a:t>Adaptive Wide-Area Streaming Analytics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83680"/>
            <a:ext cx="6858000" cy="2085107"/>
          </a:xfrm>
        </p:spPr>
        <p:txBody>
          <a:bodyPr>
            <a:normAutofit/>
          </a:bodyPr>
          <a:lstStyle/>
          <a:p>
            <a:r>
              <a:rPr lang="en-US" dirty="0"/>
              <a:t>Ben Zhang, Xin </a:t>
            </a:r>
            <a:r>
              <a:rPr lang="en-US" dirty="0" err="1"/>
              <a:t>Jin</a:t>
            </a:r>
            <a:r>
              <a:rPr lang="en-US" dirty="0"/>
              <a:t>, Sylvia </a:t>
            </a:r>
            <a:r>
              <a:rPr lang="en-US" dirty="0" err="1" smtClean="0"/>
              <a:t>Ratnasamy</a:t>
            </a:r>
            <a:endParaRPr lang="en-US" dirty="0" smtClean="0"/>
          </a:p>
          <a:p>
            <a:r>
              <a:rPr lang="en-US" dirty="0" smtClean="0"/>
              <a:t>John </a:t>
            </a:r>
            <a:r>
              <a:rPr lang="en-US" dirty="0" err="1"/>
              <a:t>Wawrzynek</a:t>
            </a:r>
            <a:r>
              <a:rPr lang="en-US" dirty="0"/>
              <a:t>, Edward A. </a:t>
            </a:r>
            <a:r>
              <a:rPr lang="en-US" dirty="0" smtClean="0"/>
              <a:t>Lee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Presented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Radhika Mittal (not a co-author)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978" y="135867"/>
            <a:ext cx="1264308" cy="1264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980" y="202556"/>
            <a:ext cx="1075300" cy="115032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happens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becomes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insufficient?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ensures data delivery, but hurts </a:t>
            </a:r>
            <a:r>
              <a:rPr lang="en-US" dirty="0" smtClean="0"/>
              <a:t>latency</a:t>
            </a:r>
          </a:p>
          <a:p>
            <a:r>
              <a:rPr lang="en-US" dirty="0" smtClean="0"/>
              <a:t>UDP </a:t>
            </a:r>
            <a:r>
              <a:rPr lang="en-US" dirty="0"/>
              <a:t>sends </a:t>
            </a:r>
            <a:r>
              <a:rPr lang="en-US" altLang="zh-CN" dirty="0" smtClean="0"/>
              <a:t>fast</a:t>
            </a:r>
            <a:r>
              <a:rPr lang="en-US" dirty="0" smtClean="0"/>
              <a:t>, </a:t>
            </a:r>
            <a:r>
              <a:rPr lang="en-US" altLang="zh-CN" dirty="0" smtClean="0"/>
              <a:t>suffering</a:t>
            </a:r>
            <a:r>
              <a:rPr lang="zh-CN" altLang="en-US" dirty="0" smtClean="0"/>
              <a:t> </a:t>
            </a:r>
            <a:r>
              <a:rPr lang="en-US" dirty="0" smtClean="0"/>
              <a:t>uncontrolled </a:t>
            </a:r>
            <a:r>
              <a:rPr lang="en-US" dirty="0"/>
              <a:t>packet </a:t>
            </a:r>
            <a:r>
              <a:rPr lang="en-US" dirty="0" smtClean="0"/>
              <a:t>loss</a:t>
            </a:r>
          </a:p>
          <a:p>
            <a:r>
              <a:rPr lang="en-US" dirty="0" smtClean="0"/>
              <a:t>Manual </a:t>
            </a:r>
            <a:r>
              <a:rPr lang="en-US" dirty="0"/>
              <a:t>policies (developer heuristics) are </a:t>
            </a:r>
            <a:r>
              <a:rPr lang="en-US" dirty="0" smtClean="0"/>
              <a:t>sub-optima</a:t>
            </a:r>
            <a:r>
              <a:rPr lang="en-US" altLang="zh-CN" dirty="0" smtClean="0"/>
              <a:t>l</a:t>
            </a:r>
          </a:p>
          <a:p>
            <a:pPr lvl="1"/>
            <a:r>
              <a:rPr lang="en-US" dirty="0" err="1"/>
              <a:t>JetStream</a:t>
            </a:r>
            <a:r>
              <a:rPr lang="en-US" dirty="0"/>
              <a:t> [</a:t>
            </a:r>
            <a:r>
              <a:rPr lang="en-US" dirty="0" err="1"/>
              <a:t>Rabkin</a:t>
            </a:r>
            <a:r>
              <a:rPr lang="en-US" dirty="0"/>
              <a:t> et al., </a:t>
            </a:r>
            <a:r>
              <a:rPr lang="en-US" altLang="zh-CN" dirty="0" smtClean="0"/>
              <a:t>NSDI</a:t>
            </a:r>
            <a:r>
              <a:rPr lang="zh-CN" altLang="en-US" dirty="0" smtClean="0"/>
              <a:t> </a:t>
            </a:r>
            <a:r>
              <a:rPr lang="en-US" dirty="0" smtClean="0"/>
              <a:t>14</a:t>
            </a:r>
            <a:r>
              <a:rPr lang="en-US" dirty="0"/>
              <a:t>] uses manual </a:t>
            </a:r>
            <a:r>
              <a:rPr lang="en-US" dirty="0" smtClean="0"/>
              <a:t>policy</a:t>
            </a:r>
          </a:p>
          <a:p>
            <a:pPr lvl="1"/>
            <a:r>
              <a:rPr lang="en-US" dirty="0"/>
              <a:t>“if bandwidth is insufficient, switch to sending images at 75% fidelity, then 50% if still not enough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Application-specific </a:t>
            </a:r>
            <a:r>
              <a:rPr lang="en-US" dirty="0"/>
              <a:t>optimizations don’t </a:t>
            </a:r>
            <a:r>
              <a:rPr lang="en-US" dirty="0" smtClean="0"/>
              <a:t>generaliz</a:t>
            </a:r>
            <a:r>
              <a:rPr lang="en-US" altLang="zh-CN" dirty="0" smtClean="0"/>
              <a:t>e</a:t>
            </a:r>
          </a:p>
          <a:p>
            <a:pPr lvl="1"/>
            <a:r>
              <a:rPr lang="en-US" altLang="zh-CN" dirty="0" smtClean="0"/>
              <a:t>Adaptation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often</a:t>
            </a:r>
            <a:r>
              <a:rPr lang="zh-CN" altLang="en-US" dirty="0" smtClean="0"/>
              <a:t> </a:t>
            </a:r>
            <a:r>
              <a:rPr lang="en-US" dirty="0" smtClean="0"/>
              <a:t>requires </a:t>
            </a:r>
            <a:r>
              <a:rPr lang="en-US" dirty="0"/>
              <a:t>expertise and manual work to explore multidimensional </a:t>
            </a:r>
            <a:r>
              <a:rPr lang="en-US" dirty="0" smtClean="0"/>
              <a:t>adaptation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application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Fidelity vs. Freshness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47" y="1803350"/>
            <a:ext cx="5194957" cy="267653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Fidelity vs. Freshness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47" y="1803350"/>
            <a:ext cx="5194957" cy="267653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4686669"/>
            <a:ext cx="4919743" cy="200973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Applications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must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adaptive.</a:t>
            </a:r>
          </a:p>
          <a:p>
            <a:r>
              <a:rPr lang="en-US" altLang="zh-CN" dirty="0" smtClean="0"/>
              <a:t>Adaptation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policies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must</a:t>
            </a:r>
            <a:r>
              <a:rPr lang="zh-CN" altLang="en-US" dirty="0" smtClean="0"/>
              <a:t> </a:t>
            </a:r>
            <a:r>
              <a:rPr lang="en-US" altLang="zh-CN" dirty="0" smtClean="0"/>
              <a:t>be,</a:t>
            </a:r>
          </a:p>
          <a:p>
            <a:pPr lvl="1"/>
            <a:r>
              <a:rPr lang="en-US" altLang="zh-CN" dirty="0" smtClean="0"/>
              <a:t>precise</a:t>
            </a:r>
            <a:endParaRPr lang="en-US" altLang="zh-CN" dirty="0"/>
          </a:p>
          <a:p>
            <a:pPr lvl="1"/>
            <a:r>
              <a:rPr lang="en-US" altLang="zh-CN" dirty="0" smtClean="0"/>
              <a:t>automatically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generated</a:t>
            </a:r>
            <a:endParaRPr lang="en-US" altLang="zh-CN" dirty="0"/>
          </a:p>
          <a:p>
            <a:pPr lvl="1"/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 smtClean="0"/>
              <a:t>application</a:t>
            </a:r>
            <a:endParaRPr lang="en-US" altLang="zh-CN" dirty="0"/>
          </a:p>
        </p:txBody>
      </p:sp>
      <p:grpSp>
        <p:nvGrpSpPr>
          <p:cNvPr id="7" name="Group 6"/>
          <p:cNvGrpSpPr/>
          <p:nvPr/>
        </p:nvGrpSpPr>
        <p:grpSpPr>
          <a:xfrm>
            <a:off x="4876409" y="5232400"/>
            <a:ext cx="4184463" cy="1268737"/>
            <a:chOff x="4598250" y="5654469"/>
            <a:chExt cx="4184463" cy="948267"/>
          </a:xfrm>
        </p:grpSpPr>
        <p:sp>
          <p:nvSpPr>
            <p:cNvPr id="3" name="Right Brace 2"/>
            <p:cNvSpPr/>
            <p:nvPr/>
          </p:nvSpPr>
          <p:spPr>
            <a:xfrm>
              <a:off x="4598250" y="5654469"/>
              <a:ext cx="270933" cy="948267"/>
            </a:xfrm>
            <a:prstGeom prst="rightBrace">
              <a:avLst/>
            </a:prstGeom>
            <a:ln w="19050">
              <a:solidFill>
                <a:srgbClr val="3E7F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869182" y="5822586"/>
              <a:ext cx="3913531" cy="690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Pareto-optimal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Profile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: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maximizing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application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accuracy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while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satisfying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bandwidth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requirement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(avoid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congestion)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229600" y="6011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AWStream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9134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Systematic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quantitative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adaptation</a:t>
            </a:r>
            <a:endParaRPr lang="en-US" dirty="0" smtClean="0"/>
          </a:p>
          <a:p>
            <a:pPr lvl="1"/>
            <a:r>
              <a:rPr lang="en-US" altLang="zh-CN" dirty="0" smtClean="0"/>
              <a:t>N</a:t>
            </a:r>
            <a:r>
              <a:rPr lang="en-US" dirty="0" smtClean="0"/>
              <a:t>ew </a:t>
            </a:r>
            <a:r>
              <a:rPr lang="en-US" dirty="0"/>
              <a:t>programming abstractions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express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adaptation</a:t>
            </a:r>
          </a:p>
          <a:p>
            <a:pPr lvl="1"/>
            <a:r>
              <a:rPr lang="en-US" altLang="zh-CN" dirty="0" smtClean="0"/>
              <a:t>Automatic</a:t>
            </a:r>
            <a:r>
              <a:rPr lang="zh-CN" altLang="en-US" dirty="0" smtClean="0"/>
              <a:t> </a:t>
            </a:r>
            <a:r>
              <a:rPr lang="en-US" altLang="zh-CN" dirty="0"/>
              <a:t>data-driven </a:t>
            </a:r>
            <a:r>
              <a:rPr lang="en-US" altLang="zh-CN" dirty="0" smtClean="0"/>
              <a:t>profiling</a:t>
            </a:r>
          </a:p>
          <a:p>
            <a:pPr lvl="1"/>
            <a:r>
              <a:rPr lang="en-US" altLang="zh-CN" dirty="0" smtClean="0"/>
              <a:t>Runtime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adaptation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balancing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freshness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fidelity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24129" y="3778358"/>
            <a:ext cx="1589866" cy="2224381"/>
            <a:chOff x="624129" y="3778358"/>
            <a:chExt cx="1589866" cy="2224381"/>
          </a:xfrm>
        </p:grpSpPr>
        <p:sp>
          <p:nvSpPr>
            <p:cNvPr id="4" name="Rounded Rectangle 3"/>
            <p:cNvSpPr/>
            <p:nvPr/>
          </p:nvSpPr>
          <p:spPr>
            <a:xfrm>
              <a:off x="624129" y="3778358"/>
              <a:ext cx="1589866" cy="2224381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Develop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54571" y="4432514"/>
              <a:ext cx="1319939" cy="512252"/>
            </a:xfrm>
            <a:prstGeom prst="roundRect">
              <a:avLst>
                <a:gd name="adj" fmla="val 416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Application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54571" y="5217627"/>
              <a:ext cx="1319939" cy="512252"/>
            </a:xfrm>
            <a:prstGeom prst="roundRect">
              <a:avLst>
                <a:gd name="adj" fmla="val 416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maybe</a:t>
              </a:r>
              <a:r>
                <a:rPr lang="zh-CN" altLang="en-US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APIs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777067" y="3778358"/>
            <a:ext cx="1589866" cy="2224381"/>
          </a:xfrm>
          <a:prstGeom prst="roundRect">
            <a:avLst>
              <a:gd name="adj" fmla="val 41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Profiling</a:t>
            </a:r>
          </a:p>
          <a:p>
            <a:pPr algn="ctr"/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07509" y="4432513"/>
            <a:ext cx="1319939" cy="6284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Offline</a:t>
            </a:r>
            <a:r>
              <a:rPr lang="zh-CN" altLang="en-US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Profiling</a:t>
            </a:r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07509" y="5217627"/>
            <a:ext cx="1319939" cy="628462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Online</a:t>
            </a:r>
            <a:r>
              <a:rPr lang="zh-CN" altLang="en-US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Profiling</a:t>
            </a:r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7" idx="1"/>
          </p:cNvCxnSpPr>
          <p:nvPr/>
        </p:nvCxnSpPr>
        <p:spPr>
          <a:xfrm>
            <a:off x="5366933" y="4890549"/>
            <a:ext cx="1853258" cy="19128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4" idx="1"/>
          </p:cNvCxnSpPr>
          <p:nvPr/>
        </p:nvCxnSpPr>
        <p:spPr>
          <a:xfrm>
            <a:off x="2213995" y="4890549"/>
            <a:ext cx="1563072" cy="0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429917" y="4117910"/>
            <a:ext cx="1131228" cy="667462"/>
          </a:xfrm>
          <a:prstGeom prst="roundRect">
            <a:avLst>
              <a:gd name="adj" fmla="val 41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Training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Data</a:t>
            </a:r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29917" y="5033981"/>
            <a:ext cx="1131228" cy="667462"/>
          </a:xfrm>
          <a:prstGeom prst="roundRect">
            <a:avLst>
              <a:gd name="adj" fmla="val 41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Accuracy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Function</a:t>
            </a:r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72000" y="3797486"/>
            <a:ext cx="4238057" cy="2751001"/>
            <a:chOff x="4572000" y="3797486"/>
            <a:chExt cx="4238057" cy="2751001"/>
          </a:xfrm>
        </p:grpSpPr>
        <p:sp>
          <p:nvSpPr>
            <p:cNvPr id="10" name="Rounded Rectangle 9"/>
            <p:cNvSpPr/>
            <p:nvPr/>
          </p:nvSpPr>
          <p:spPr>
            <a:xfrm>
              <a:off x="7220191" y="3797486"/>
              <a:ext cx="1589866" cy="2224381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Runtime</a:t>
              </a:r>
            </a:p>
            <a:p>
              <a:pPr algn="ctr"/>
              <a:endParaRPr lang="en-US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350633" y="4451641"/>
              <a:ext cx="1319939" cy="628463"/>
            </a:xfrm>
            <a:prstGeom prst="roundRect">
              <a:avLst>
                <a:gd name="adj" fmla="val 416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Runtime</a:t>
              </a:r>
              <a:r>
                <a:rPr lang="zh-CN" altLang="en-US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Adaptation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350633" y="5236755"/>
              <a:ext cx="1319939" cy="628462"/>
            </a:xfrm>
            <a:prstGeom prst="roundRect">
              <a:avLst>
                <a:gd name="adj" fmla="val 416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Resource</a:t>
              </a:r>
              <a:r>
                <a:rPr lang="zh-CN" altLang="en-US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Allocation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cxnSp>
          <p:nvCxnSpPr>
            <p:cNvPr id="17" name="Elbow Connector 16"/>
            <p:cNvCxnSpPr>
              <a:stCxn id="17" idx="2"/>
              <a:endCxn id="14" idx="2"/>
            </p:cNvCxnSpPr>
            <p:nvPr/>
          </p:nvCxnSpPr>
          <p:spPr>
            <a:xfrm rot="5400000" flipH="1">
              <a:off x="6283998" y="4290741"/>
              <a:ext cx="19128" cy="3443124"/>
            </a:xfrm>
            <a:prstGeom prst="bentConnector3">
              <a:avLst>
                <a:gd name="adj1" fmla="val -3220708"/>
              </a:avLst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5727948" y="5881025"/>
              <a:ext cx="1131228" cy="667462"/>
            </a:xfrm>
            <a:prstGeom prst="roundRect">
              <a:avLst>
                <a:gd name="adj" fmla="val 41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Online</a:t>
              </a:r>
            </a:p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Data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155426"/>
              </p:ext>
            </p:extLst>
          </p:nvPr>
        </p:nvGraphicFramePr>
        <p:xfrm>
          <a:off x="5607799" y="4026597"/>
          <a:ext cx="1371525" cy="755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175"/>
                <a:gridCol w="457175"/>
                <a:gridCol w="457175"/>
              </a:tblGrid>
              <a:tr h="2851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Garamond" charset="0"/>
                          <a:ea typeface="Garamond" charset="0"/>
                          <a:cs typeface="Garamond" charset="0"/>
                        </a:rPr>
                        <a:t>var</a:t>
                      </a:r>
                      <a:endParaRPr lang="en-US" sz="14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Garamond" charset="0"/>
                          <a:ea typeface="Garamond" charset="0"/>
                          <a:cs typeface="Garamond" charset="0"/>
                        </a:rPr>
                        <a:t>bw</a:t>
                      </a:r>
                      <a:endParaRPr lang="en-US" sz="14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Garamond" charset="0"/>
                          <a:ea typeface="Garamond" charset="0"/>
                          <a:cs typeface="Garamond" charset="0"/>
                        </a:rPr>
                        <a:t>acc</a:t>
                      </a:r>
                      <a:endParaRPr lang="en-US" sz="14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/>
                </a:tc>
              </a:tr>
              <a:tr h="2570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1920</a:t>
                      </a:r>
                      <a:endParaRPr lang="en-US" sz="14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10.7</a:t>
                      </a:r>
                      <a:endParaRPr lang="en-US" sz="14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100</a:t>
                      </a:r>
                      <a:endParaRPr lang="en-US" sz="14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/>
                </a:tc>
              </a:tr>
              <a:tr h="1821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1280</a:t>
                      </a:r>
                      <a:endParaRPr lang="en-US" sz="14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8.3</a:t>
                      </a:r>
                      <a:endParaRPr lang="en-US" sz="14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91</a:t>
                      </a:r>
                      <a:endParaRPr lang="en-US" sz="14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5863400" y="3637118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Profile</a:t>
            </a:r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5" grpId="0" animBg="1"/>
      <p:bldP spid="16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(1)</a:t>
            </a:r>
            <a:r>
              <a:rPr lang="zh-CN" altLang="en-US" dirty="0" smtClean="0"/>
              <a:t> </a:t>
            </a:r>
            <a:r>
              <a:rPr lang="en-US" dirty="0" smtClean="0"/>
              <a:t>Stream</a:t>
            </a:r>
            <a:r>
              <a:rPr lang="en-US" altLang="zh-CN" dirty="0" smtClean="0"/>
              <a:t>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Operators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dirty="0" smtClean="0"/>
              <a:t>APIs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918911" y="1704816"/>
            <a:ext cx="5570344" cy="439075"/>
            <a:chOff x="918911" y="1704816"/>
            <a:chExt cx="5570344" cy="439075"/>
          </a:xfrm>
        </p:grpSpPr>
        <p:sp>
          <p:nvSpPr>
            <p:cNvPr id="5" name="Rounded Rectangle 4"/>
            <p:cNvSpPr/>
            <p:nvPr/>
          </p:nvSpPr>
          <p:spPr>
            <a:xfrm>
              <a:off x="3037656" y="1704816"/>
              <a:ext cx="1441342" cy="439075"/>
            </a:xfrm>
            <a:prstGeom prst="roundRect">
              <a:avLst/>
            </a:prstGeom>
            <a:solidFill>
              <a:schemeClr val="bg1">
                <a:lumMod val="95000"/>
                <a:alpha val="2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Operator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cxnSp>
          <p:nvCxnSpPr>
            <p:cNvPr id="7" name="Straight Arrow Connector 6"/>
            <p:cNvCxnSpPr>
              <a:stCxn id="12" idx="3"/>
              <a:endCxn id="5" idx="1"/>
            </p:cNvCxnSpPr>
            <p:nvPr/>
          </p:nvCxnSpPr>
          <p:spPr>
            <a:xfrm>
              <a:off x="2262740" y="1924353"/>
              <a:ext cx="774916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3"/>
              <a:endCxn id="17" idx="1"/>
            </p:cNvCxnSpPr>
            <p:nvPr/>
          </p:nvCxnSpPr>
          <p:spPr>
            <a:xfrm flipV="1">
              <a:off x="4478998" y="1923039"/>
              <a:ext cx="666428" cy="13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18911" y="1739687"/>
              <a:ext cx="1343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Data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Stream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45426" y="1738373"/>
              <a:ext cx="1343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Data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Stream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1947" y="2331677"/>
            <a:ext cx="7654396" cy="439075"/>
            <a:chOff x="371947" y="2331677"/>
            <a:chExt cx="7654396" cy="439075"/>
          </a:xfrm>
        </p:grpSpPr>
        <p:sp>
          <p:nvSpPr>
            <p:cNvPr id="22" name="Rounded Rectangle 21"/>
            <p:cNvSpPr/>
            <p:nvPr/>
          </p:nvSpPr>
          <p:spPr>
            <a:xfrm>
              <a:off x="3037656" y="2331677"/>
              <a:ext cx="1441342" cy="439075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m</a:t>
              </a:r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ap(f)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cxnSp>
          <p:nvCxnSpPr>
            <p:cNvPr id="23" name="Straight Arrow Connector 22"/>
            <p:cNvCxnSpPr>
              <a:stCxn id="25" idx="3"/>
              <a:endCxn id="22" idx="1"/>
            </p:cNvCxnSpPr>
            <p:nvPr/>
          </p:nvCxnSpPr>
          <p:spPr>
            <a:xfrm>
              <a:off x="2262740" y="2550557"/>
              <a:ext cx="774916" cy="6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3"/>
              <a:endCxn id="26" idx="1"/>
            </p:cNvCxnSpPr>
            <p:nvPr/>
          </p:nvCxnSpPr>
          <p:spPr>
            <a:xfrm flipV="1">
              <a:off x="4478998" y="2549900"/>
              <a:ext cx="666428" cy="13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71947" y="2366548"/>
              <a:ext cx="1890793" cy="36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{x1,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x2,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x3,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x4,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mr-IN" altLang="zh-CN" dirty="0" smtClean="0">
                  <a:latin typeface="Garamond" charset="0"/>
                  <a:ea typeface="Garamond" charset="0"/>
                  <a:cs typeface="Garamond" charset="0"/>
                </a:rPr>
                <a:t>…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}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45426" y="2365234"/>
              <a:ext cx="2880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{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f(x1),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f(x2),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f(x3),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f(x4),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mr-IN" altLang="zh-CN" dirty="0" smtClean="0">
                  <a:latin typeface="Garamond" charset="0"/>
                  <a:ea typeface="Garamond" charset="0"/>
                  <a:cs typeface="Garamond" charset="0"/>
                </a:rPr>
                <a:t>…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}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71947" y="2957223"/>
            <a:ext cx="7288911" cy="439075"/>
            <a:chOff x="371947" y="2957223"/>
            <a:chExt cx="7288911" cy="439075"/>
          </a:xfrm>
        </p:grpSpPr>
        <p:sp>
          <p:nvSpPr>
            <p:cNvPr id="44" name="Rounded Rectangle 43"/>
            <p:cNvSpPr/>
            <p:nvPr/>
          </p:nvSpPr>
          <p:spPr>
            <a:xfrm>
              <a:off x="3037656" y="2957223"/>
              <a:ext cx="1441342" cy="439075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w</a:t>
              </a:r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indow(2,</a:t>
              </a:r>
              <a:r>
                <a:rPr lang="zh-CN" altLang="en-US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f)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2262740" y="3176103"/>
              <a:ext cx="774916" cy="6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4" idx="3"/>
            </p:cNvCxnSpPr>
            <p:nvPr/>
          </p:nvCxnSpPr>
          <p:spPr>
            <a:xfrm flipV="1">
              <a:off x="4478998" y="3175447"/>
              <a:ext cx="666428" cy="13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71947" y="2992094"/>
              <a:ext cx="1890793" cy="36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{x1,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x2,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x3,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x4,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mr-IN" altLang="zh-CN" dirty="0" smtClean="0">
                  <a:latin typeface="Garamond" charset="0"/>
                  <a:ea typeface="Garamond" charset="0"/>
                  <a:cs typeface="Garamond" charset="0"/>
                </a:rPr>
                <a:t>…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}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45426" y="2990780"/>
              <a:ext cx="2515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{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f(x1,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x2),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f(x3,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x4),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mr-IN" altLang="zh-CN" dirty="0" smtClean="0">
                  <a:latin typeface="Garamond" charset="0"/>
                  <a:ea typeface="Garamond" charset="0"/>
                  <a:cs typeface="Garamond" charset="0"/>
                </a:rPr>
                <a:t>…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}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71947" y="3578336"/>
            <a:ext cx="8853442" cy="439075"/>
            <a:chOff x="371947" y="3578336"/>
            <a:chExt cx="8853442" cy="439075"/>
          </a:xfrm>
        </p:grpSpPr>
        <p:sp>
          <p:nvSpPr>
            <p:cNvPr id="50" name="Rounded Rectangle 49"/>
            <p:cNvSpPr/>
            <p:nvPr/>
          </p:nvSpPr>
          <p:spPr>
            <a:xfrm>
              <a:off x="3037656" y="3578336"/>
              <a:ext cx="1441342" cy="43907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2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maybe(k,</a:t>
              </a:r>
              <a:r>
                <a:rPr lang="zh-CN" altLang="en-US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f)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2262740" y="3797216"/>
              <a:ext cx="774916" cy="6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4478998" y="3796560"/>
              <a:ext cx="666428" cy="13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71947" y="3613207"/>
              <a:ext cx="1890793" cy="36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{x1,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x2,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x3,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x4,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mr-IN" altLang="zh-CN" dirty="0" smtClean="0">
                  <a:latin typeface="Garamond" charset="0"/>
                  <a:ea typeface="Garamond" charset="0"/>
                  <a:cs typeface="Garamond" charset="0"/>
                </a:rPr>
                <a:t>…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}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45426" y="3604905"/>
              <a:ext cx="4079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{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f(x1,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k1),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f(x2,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k2),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f(x3,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k3),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f(x4,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k4)</a:t>
              </a:r>
              <a:r>
                <a:rPr lang="mr-IN" altLang="zh-CN" dirty="0" smtClean="0">
                  <a:latin typeface="Garamond" charset="0"/>
                  <a:ea typeface="Garamond" charset="0"/>
                  <a:cs typeface="Garamond" charset="0"/>
                </a:rPr>
                <a:t>…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}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pic>
        <p:nvPicPr>
          <p:cNvPr id="59" name="Content Placeholder 5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29"/>
          <a:stretch/>
        </p:blipFill>
        <p:spPr>
          <a:xfrm>
            <a:off x="272756" y="4270506"/>
            <a:ext cx="8598487" cy="1106482"/>
          </a:xfrm>
        </p:spPr>
      </p:pic>
      <p:pic>
        <p:nvPicPr>
          <p:cNvPr id="60" name="Content Placeholder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9"/>
          <a:stretch/>
        </p:blipFill>
        <p:spPr>
          <a:xfrm>
            <a:off x="272755" y="5333814"/>
            <a:ext cx="8598487" cy="1219476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1472340" y="4017411"/>
            <a:ext cx="2495228" cy="506190"/>
            <a:chOff x="209841" y="1726130"/>
            <a:chExt cx="2169763" cy="506190"/>
          </a:xfrm>
        </p:grpSpPr>
        <p:cxnSp>
          <p:nvCxnSpPr>
            <p:cNvPr id="67" name="Straight Arrow Connector 66"/>
            <p:cNvCxnSpPr/>
            <p:nvPr/>
          </p:nvCxnSpPr>
          <p:spPr>
            <a:xfrm flipH="1">
              <a:off x="1992144" y="1726130"/>
              <a:ext cx="387460" cy="253095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09841" y="1862988"/>
              <a:ext cx="1782303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k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is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a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tunable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knob</a:t>
              </a:r>
              <a:endParaRPr lang="en-US" b="1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57413" y="5614987"/>
            <a:ext cx="6557962" cy="81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1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1177871" y="5086614"/>
            <a:ext cx="7113722" cy="774916"/>
          </a:xfrm>
          <a:prstGeom prst="roundRect">
            <a:avLst>
              <a:gd name="adj" fmla="val 8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5282" y="4754738"/>
            <a:ext cx="7516826" cy="19502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let app = Camera::new((1920, 1080), 30)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.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maybe_downsample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vec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![(1600, 900), (1280, 720)])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.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maybe_skip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vec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![2, 5])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.map(|frame| 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pedestrian_detect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(frame))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.compose();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(1)</a:t>
            </a:r>
            <a:r>
              <a:rPr lang="zh-CN" altLang="en-US" dirty="0"/>
              <a:t> 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maybe</a:t>
            </a:r>
            <a:r>
              <a:rPr lang="zh-CN" altLang="en-US" dirty="0" smtClean="0"/>
              <a:t> </a:t>
            </a:r>
            <a:r>
              <a:rPr lang="en-US" dirty="0" smtClean="0"/>
              <a:t>APIs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1324"/>
            <a:ext cx="7523458" cy="1212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let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quantized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vec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![1, 2, 3, 4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].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into_stream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pPr marL="0" indent="0">
              <a:buNone/>
            </a:pPr>
            <a:r>
              <a:rPr lang="zh-CN" alt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zh-CN" alt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.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maybe(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vec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![2, 4], |k,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val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val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/ k) </a:t>
            </a:r>
            <a:r>
              <a:rPr lang="zh-CN" altLang="en-US" sz="1800" dirty="0" smtClean="0">
                <a:latin typeface="Courier" charset="0"/>
                <a:ea typeface="Courier" charset="0"/>
                <a:cs typeface="Courier" charset="0"/>
              </a:rPr>
              <a:t>     </a:t>
            </a:r>
            <a:endParaRPr lang="en-US" altLang="zh-CN" sz="1800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zh-CN" alt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zh-CN" altLang="en-US" sz="18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.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collect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();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954114" y="2613921"/>
            <a:ext cx="7567868" cy="1765329"/>
            <a:chOff x="954114" y="2613921"/>
            <a:chExt cx="7567868" cy="1765329"/>
          </a:xfrm>
        </p:grpSpPr>
        <p:sp>
          <p:nvSpPr>
            <p:cNvPr id="7" name="Rounded Rectangle 6"/>
            <p:cNvSpPr/>
            <p:nvPr/>
          </p:nvSpPr>
          <p:spPr>
            <a:xfrm>
              <a:off x="2984851" y="3390900"/>
              <a:ext cx="2355743" cy="4718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2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m</a:t>
              </a:r>
              <a:r>
                <a:rPr lang="en-US" altLang="zh-CN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aybe</a:t>
              </a:r>
              <a:r>
                <a:rPr lang="zh-CN" altLang="en-US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lang="en-US" altLang="zh-CN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quantize</a:t>
              </a:r>
              <a:endPara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cxnSp>
          <p:nvCxnSpPr>
            <p:cNvPr id="8" name="Straight Arrow Connector 7"/>
            <p:cNvCxnSpPr>
              <a:stCxn id="10" idx="3"/>
              <a:endCxn id="7" idx="1"/>
            </p:cNvCxnSpPr>
            <p:nvPr/>
          </p:nvCxnSpPr>
          <p:spPr>
            <a:xfrm>
              <a:off x="2456998" y="3626804"/>
              <a:ext cx="52785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3"/>
              <a:endCxn id="17" idx="1"/>
            </p:cNvCxnSpPr>
            <p:nvPr/>
          </p:nvCxnSpPr>
          <p:spPr>
            <a:xfrm>
              <a:off x="5340594" y="3626804"/>
              <a:ext cx="1672642" cy="76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54114" y="3442138"/>
              <a:ext cx="150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{1,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2,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3,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4,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mr-IN" altLang="zh-CN" dirty="0" smtClean="0">
                  <a:latin typeface="Garamond" charset="0"/>
                  <a:ea typeface="Garamond" charset="0"/>
                  <a:cs typeface="Garamond" charset="0"/>
                </a:rPr>
                <a:t>…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}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51721" y="2743232"/>
              <a:ext cx="1508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{1,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2,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3,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4,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mr-IN" altLang="zh-CN" dirty="0" smtClean="0">
                  <a:latin typeface="Garamond" charset="0"/>
                  <a:ea typeface="Garamond" charset="0"/>
                  <a:cs typeface="Garamond" charset="0"/>
                </a:rPr>
                <a:t>…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}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13236" y="3449764"/>
              <a:ext cx="1508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{0,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1,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1,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2,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mr-IN" altLang="zh-CN" dirty="0" smtClean="0">
                  <a:latin typeface="Garamond" charset="0"/>
                  <a:ea typeface="Garamond" charset="0"/>
                  <a:cs typeface="Garamond" charset="0"/>
                </a:rPr>
                <a:t>…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}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721" y="4009918"/>
              <a:ext cx="1508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{0,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>
                  <a:latin typeface="Garamond" charset="0"/>
                  <a:ea typeface="Garamond" charset="0"/>
                  <a:cs typeface="Garamond" charset="0"/>
                </a:rPr>
                <a:t>0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0,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1,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mr-IN" altLang="zh-CN" dirty="0" smtClean="0">
                  <a:latin typeface="Garamond" charset="0"/>
                  <a:ea typeface="Garamond" charset="0"/>
                  <a:cs typeface="Garamond" charset="0"/>
                </a:rPr>
                <a:t>…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}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cxnSp>
          <p:nvCxnSpPr>
            <p:cNvPr id="21" name="Straight Arrow Connector 20"/>
            <p:cNvCxnSpPr>
              <a:stCxn id="7" idx="3"/>
              <a:endCxn id="11" idx="1"/>
            </p:cNvCxnSpPr>
            <p:nvPr/>
          </p:nvCxnSpPr>
          <p:spPr>
            <a:xfrm flipV="1">
              <a:off x="5340594" y="2927898"/>
              <a:ext cx="1311127" cy="6989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7" idx="3"/>
              <a:endCxn id="18" idx="1"/>
            </p:cNvCxnSpPr>
            <p:nvPr/>
          </p:nvCxnSpPr>
          <p:spPr>
            <a:xfrm>
              <a:off x="5340594" y="3626804"/>
              <a:ext cx="1311127" cy="5677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996157" y="3323528"/>
              <a:ext cx="723029" cy="38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k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=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2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67177" y="3985294"/>
              <a:ext cx="723029" cy="38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k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=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4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06828" y="2613921"/>
              <a:ext cx="1578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>
                  <a:latin typeface="Garamond" charset="0"/>
                  <a:ea typeface="Garamond" charset="0"/>
                  <a:cs typeface="Garamond" charset="0"/>
                </a:rPr>
                <a:t>No</a:t>
              </a:r>
            </a:p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Adaptation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8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401628" y="1889657"/>
            <a:ext cx="7113722" cy="774916"/>
          </a:xfrm>
          <a:prstGeom prst="roundRect">
            <a:avLst>
              <a:gd name="adj" fmla="val 8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8"/>
            <a:ext cx="7616449" cy="1325563"/>
          </a:xfrm>
        </p:spPr>
        <p:txBody>
          <a:bodyPr/>
          <a:lstStyle/>
          <a:p>
            <a:r>
              <a:rPr lang="en-US" altLang="zh-CN" dirty="0" smtClean="0"/>
              <a:t>(2)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Data-driven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profiling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2602" y="1567911"/>
            <a:ext cx="7886700" cy="1950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let app = Camera::new((1920, 1080), 30)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.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maybe_downsample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vec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![(1600, 900), (1280, 720)])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.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maybe_skip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vec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![2, 5])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.map(|frame| 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pedestrian_detect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(frame))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.compose();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011330"/>
              </p:ext>
            </p:extLst>
          </p:nvPr>
        </p:nvGraphicFramePr>
        <p:xfrm>
          <a:off x="1234699" y="4264186"/>
          <a:ext cx="5372746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29167"/>
                <a:gridCol w="1022888"/>
                <a:gridCol w="1425844"/>
                <a:gridCol w="13948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latin typeface="Garamond" charset="0"/>
                          <a:ea typeface="Garamond" charset="0"/>
                          <a:cs typeface="Garamond" charset="0"/>
                        </a:rPr>
                        <a:t>downsample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skip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bandwidth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accuracy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(1920,</a:t>
                      </a:r>
                      <a:r>
                        <a:rPr lang="zh-CN" altLang="en-US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1080)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0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10.7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1.0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(1600,</a:t>
                      </a:r>
                      <a:r>
                        <a:rPr lang="zh-CN" altLang="en-US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900)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0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8.3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0.88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(1280,</a:t>
                      </a:r>
                      <a:r>
                        <a:rPr lang="zh-CN" altLang="en-US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720)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0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6.3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0.87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(1920,</a:t>
                      </a:r>
                      <a:r>
                        <a:rPr lang="zh-CN" altLang="en-US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1080)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9.3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0.90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r-IN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…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…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…</a:t>
                      </a:r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.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…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607446" y="2664573"/>
            <a:ext cx="2055713" cy="2712133"/>
            <a:chOff x="6607446" y="2664573"/>
            <a:chExt cx="2055713" cy="2712133"/>
          </a:xfrm>
        </p:grpSpPr>
        <p:cxnSp>
          <p:nvCxnSpPr>
            <p:cNvPr id="11" name="Elbow Connector 10"/>
            <p:cNvCxnSpPr>
              <a:endCxn id="7" idx="3"/>
            </p:cNvCxnSpPr>
            <p:nvPr/>
          </p:nvCxnSpPr>
          <p:spPr>
            <a:xfrm rot="5400000">
              <a:off x="5639718" y="3632301"/>
              <a:ext cx="2712133" cy="776677"/>
            </a:xfrm>
            <a:prstGeom prst="bentConnector2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7531931" y="3675179"/>
              <a:ext cx="1131228" cy="667462"/>
            </a:xfrm>
            <a:prstGeom prst="roundRect">
              <a:avLst>
                <a:gd name="adj" fmla="val 41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Training</a:t>
              </a:r>
            </a:p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Data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531931" y="4465622"/>
              <a:ext cx="1131228" cy="667462"/>
            </a:xfrm>
            <a:prstGeom prst="roundRect">
              <a:avLst>
                <a:gd name="adj" fmla="val 41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Accuracy</a:t>
              </a:r>
            </a:p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Function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(2)</a:t>
            </a:r>
            <a:r>
              <a:rPr lang="zh-CN" altLang="en-US" dirty="0" smtClean="0"/>
              <a:t> </a:t>
            </a:r>
            <a:r>
              <a:rPr lang="en-US" dirty="0" smtClean="0"/>
              <a:t>Profile</a:t>
            </a:r>
            <a:r>
              <a:rPr lang="en-US" dirty="0"/>
              <a:t>: Pareto-optimal Strategy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753052" y="1983508"/>
            <a:ext cx="3956220" cy="3068478"/>
            <a:chOff x="4753052" y="1983508"/>
            <a:chExt cx="3956220" cy="3068478"/>
          </a:xfrm>
        </p:grpSpPr>
        <p:sp>
          <p:nvSpPr>
            <p:cNvPr id="5" name="Rectangle 4"/>
            <p:cNvSpPr/>
            <p:nvPr/>
          </p:nvSpPr>
          <p:spPr>
            <a:xfrm>
              <a:off x="5315143" y="2017008"/>
              <a:ext cx="3394129" cy="2464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89885" y="4682654"/>
              <a:ext cx="2444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Bandwidth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(normalized)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32208" y="44812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latin typeface="Garamond" charset="0"/>
                  <a:ea typeface="Garamond" charset="0"/>
                  <a:cs typeface="Garamond" charset="0"/>
                </a:rPr>
                <a:t>0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07586" y="44979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1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3381" y="41286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latin typeface="Garamond" charset="0"/>
                  <a:ea typeface="Garamond" charset="0"/>
                  <a:cs typeface="Garamond" charset="0"/>
                </a:rPr>
                <a:t>0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9623" y="19835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1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431810" y="3056081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Accuracy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7727581" y="2790396"/>
            <a:ext cx="154983" cy="1549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00875" y="2881784"/>
            <a:ext cx="154983" cy="1549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39094" y="3037056"/>
            <a:ext cx="154983" cy="1549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83166" y="2573482"/>
            <a:ext cx="154983" cy="1549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05674" y="3449868"/>
            <a:ext cx="154983" cy="1549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29269"/>
              </p:ext>
            </p:extLst>
          </p:nvPr>
        </p:nvGraphicFramePr>
        <p:xfrm>
          <a:off x="260014" y="2226464"/>
          <a:ext cx="4128468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24753"/>
                <a:gridCol w="1317356"/>
                <a:gridCol w="12863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configuration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bandwidth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accuracy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c1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10.7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1.0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c2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8.3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0.88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c3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6.3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0.87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c4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9.3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0.90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r-IN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…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…</a:t>
                      </a:r>
                      <a:r>
                        <a:rPr lang="en-US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.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altLang="zh-CN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…</a:t>
                      </a:r>
                      <a:endParaRPr lang="en-US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Oval 19"/>
          <p:cNvSpPr/>
          <p:nvPr/>
        </p:nvSpPr>
        <p:spPr>
          <a:xfrm>
            <a:off x="7053275" y="3034184"/>
            <a:ext cx="154983" cy="1549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103309" y="2369693"/>
            <a:ext cx="154983" cy="1549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37333" y="3239631"/>
            <a:ext cx="154983" cy="1549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906263" y="2764306"/>
            <a:ext cx="2272541" cy="1296489"/>
            <a:chOff x="5906263" y="2764306"/>
            <a:chExt cx="2272541" cy="1296489"/>
          </a:xfrm>
        </p:grpSpPr>
        <p:sp>
          <p:nvSpPr>
            <p:cNvPr id="14" name="Oval 13"/>
            <p:cNvSpPr/>
            <p:nvPr/>
          </p:nvSpPr>
          <p:spPr>
            <a:xfrm>
              <a:off x="6589879" y="3192039"/>
              <a:ext cx="154983" cy="1549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520782" y="3905812"/>
              <a:ext cx="154983" cy="1549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89783" y="3517403"/>
              <a:ext cx="154983" cy="1549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906263" y="3594894"/>
              <a:ext cx="154983" cy="1549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979936" y="3193045"/>
              <a:ext cx="154983" cy="1549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211524" y="3270536"/>
              <a:ext cx="154983" cy="1549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128183" y="3885294"/>
              <a:ext cx="154983" cy="1549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023821" y="2764306"/>
              <a:ext cx="154983" cy="1549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16" y="5302789"/>
            <a:ext cx="6678967" cy="651607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2906695" y="5783914"/>
            <a:ext cx="4221488" cy="539579"/>
            <a:chOff x="2906695" y="5783914"/>
            <a:chExt cx="4221488" cy="539579"/>
          </a:xfrm>
        </p:grpSpPr>
        <p:sp>
          <p:nvSpPr>
            <p:cNvPr id="30" name="Left Brace 29"/>
            <p:cNvSpPr/>
            <p:nvPr/>
          </p:nvSpPr>
          <p:spPr>
            <a:xfrm rot="16200000" flipV="1">
              <a:off x="4932315" y="3758294"/>
              <a:ext cx="170247" cy="4221488"/>
            </a:xfrm>
            <a:prstGeom prst="leftBrace">
              <a:avLst/>
            </a:prstGeom>
            <a:ln>
              <a:solidFill>
                <a:srgbClr val="3E7F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76909" y="5954161"/>
              <a:ext cx="30904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the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set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of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better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configuration</a:t>
              </a:r>
              <a:r>
                <a:rPr lang="zh-CN" altLang="en-US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c’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903680" y="2367112"/>
            <a:ext cx="2354612" cy="1381700"/>
            <a:chOff x="5903680" y="2367112"/>
            <a:chExt cx="2352029" cy="1380184"/>
          </a:xfrm>
        </p:grpSpPr>
        <p:sp>
          <p:nvSpPr>
            <p:cNvPr id="51" name="Oval 50"/>
            <p:cNvSpPr/>
            <p:nvPr/>
          </p:nvSpPr>
          <p:spPr>
            <a:xfrm>
              <a:off x="6898292" y="2879203"/>
              <a:ext cx="154983" cy="1549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587296" y="3189458"/>
              <a:ext cx="154983" cy="1549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280583" y="2570901"/>
              <a:ext cx="154983" cy="1549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903680" y="3592313"/>
              <a:ext cx="154983" cy="1549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208941" y="3267955"/>
              <a:ext cx="154983" cy="1549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100726" y="2367112"/>
              <a:ext cx="154983" cy="1549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5" grpId="1" animBg="1"/>
      <p:bldP spid="16" grpId="0" animBg="1"/>
      <p:bldP spid="17" grpId="0" animBg="1"/>
      <p:bldP spid="20" grpId="0" animBg="1"/>
      <p:bldP spid="25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(3)</a:t>
            </a:r>
            <a:r>
              <a:rPr lang="zh-CN" altLang="en-US" dirty="0" smtClean="0"/>
              <a:t> </a:t>
            </a:r>
            <a:r>
              <a:rPr lang="en-US" dirty="0"/>
              <a:t>Runtime </a:t>
            </a:r>
            <a:r>
              <a:rPr lang="en-US" dirty="0" smtClean="0"/>
              <a:t>Adaptatio</a:t>
            </a:r>
            <a:r>
              <a:rPr lang="en-US" altLang="zh-CN" dirty="0" smtClean="0"/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9067" y="2000130"/>
            <a:ext cx="3777650" cy="2865758"/>
          </a:xfrm>
          <a:prstGeom prst="rect">
            <a:avLst/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1069957" y="2071020"/>
            <a:ext cx="3777650" cy="2865758"/>
          </a:xfrm>
          <a:prstGeom prst="rect">
            <a:avLst/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1140848" y="2141910"/>
            <a:ext cx="3777650" cy="2865758"/>
          </a:xfrm>
          <a:prstGeom prst="rect">
            <a:avLst/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1303013" y="2287731"/>
            <a:ext cx="1049643" cy="1113142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Stream</a:t>
            </a:r>
            <a:endParaRPr lang="en-US" sz="16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Source</a:t>
            </a:r>
            <a:endParaRPr lang="en-US" altLang="zh-CN" sz="16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5281" y="2650306"/>
            <a:ext cx="2878803" cy="2357363"/>
          </a:xfrm>
          <a:prstGeom prst="rect">
            <a:avLst/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ounded Rectangle 12"/>
          <p:cNvSpPr/>
          <p:nvPr/>
        </p:nvSpPr>
        <p:spPr>
          <a:xfrm>
            <a:off x="6931830" y="2824568"/>
            <a:ext cx="1103549" cy="576307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Analytics</a:t>
            </a:r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630647" y="3115238"/>
            <a:ext cx="2301183" cy="5084"/>
          </a:xfrm>
          <a:prstGeom prst="straightConnector1">
            <a:avLst/>
          </a:prstGeom>
          <a:ln w="19050">
            <a:solidFill>
              <a:srgbClr val="3E7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673164" y="2903222"/>
            <a:ext cx="1049491" cy="434200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Socket</a:t>
            </a:r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cxnSp>
        <p:nvCxnSpPr>
          <p:cNvPr id="46" name="Straight Arrow Connector 45"/>
          <p:cNvCxnSpPr>
            <a:endCxn id="26" idx="1"/>
          </p:cNvCxnSpPr>
          <p:nvPr/>
        </p:nvCxnSpPr>
        <p:spPr>
          <a:xfrm>
            <a:off x="2352656" y="3111212"/>
            <a:ext cx="1320508" cy="9110"/>
          </a:xfrm>
          <a:prstGeom prst="straightConnector1">
            <a:avLst/>
          </a:prstGeom>
          <a:ln w="19050">
            <a:solidFill>
              <a:srgbClr val="3E7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6761963" y="1734747"/>
            <a:ext cx="639211" cy="288153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393198" y="1696445"/>
            <a:ext cx="1122152" cy="3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Application</a:t>
            </a:r>
            <a:endParaRPr lang="en-US" sz="1600" dirty="0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331076" y="1924379"/>
            <a:ext cx="535104" cy="1"/>
          </a:xfrm>
          <a:prstGeom prst="straightConnector1">
            <a:avLst/>
          </a:prstGeom>
          <a:ln w="19050">
            <a:solidFill>
              <a:srgbClr val="3E7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011694" y="1753188"/>
            <a:ext cx="509163" cy="3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data</a:t>
            </a:r>
            <a:endParaRPr lang="en-US" sz="1600" dirty="0"/>
          </a:p>
        </p:txBody>
      </p:sp>
      <p:sp>
        <p:nvSpPr>
          <p:cNvPr id="90" name="Rectangle 89"/>
          <p:cNvSpPr/>
          <p:nvPr/>
        </p:nvSpPr>
        <p:spPr>
          <a:xfrm>
            <a:off x="7370280" y="4601873"/>
            <a:ext cx="690830" cy="3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Server</a:t>
            </a:r>
            <a:endParaRPr lang="en-US" sz="1600" dirty="0"/>
          </a:p>
        </p:txBody>
      </p:sp>
      <p:sp>
        <p:nvSpPr>
          <p:cNvPr id="91" name="Rectangle 90"/>
          <p:cNvSpPr/>
          <p:nvPr/>
        </p:nvSpPr>
        <p:spPr>
          <a:xfrm>
            <a:off x="1192988" y="4644561"/>
            <a:ext cx="1261702" cy="3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Client</a:t>
            </a:r>
            <a:r>
              <a:rPr lang="zh-CN" altLang="en-US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(Edge</a:t>
            </a:r>
            <a:r>
              <a:rPr lang="en-US" altLang="zh-CN" sz="1600" dirty="0">
                <a:latin typeface="Garamond" charset="0"/>
                <a:ea typeface="Garamond" charset="0"/>
                <a:cs typeface="Garamond" charset="0"/>
              </a:rPr>
              <a:t>)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(3)</a:t>
            </a:r>
            <a:r>
              <a:rPr lang="zh-CN" altLang="en-US" dirty="0" smtClean="0"/>
              <a:t> </a:t>
            </a:r>
            <a:r>
              <a:rPr lang="en-US" dirty="0"/>
              <a:t>Runtime </a:t>
            </a:r>
            <a:r>
              <a:rPr lang="en-US" dirty="0" smtClean="0"/>
              <a:t>Adaptatio</a:t>
            </a:r>
            <a:r>
              <a:rPr lang="en-US" altLang="zh-CN" dirty="0" smtClean="0"/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9067" y="2000130"/>
            <a:ext cx="3777650" cy="2865758"/>
          </a:xfrm>
          <a:prstGeom prst="rect">
            <a:avLst/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1069957" y="2071020"/>
            <a:ext cx="3777650" cy="2865758"/>
          </a:xfrm>
          <a:prstGeom prst="rect">
            <a:avLst/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1140848" y="2141910"/>
            <a:ext cx="3777650" cy="2865758"/>
          </a:xfrm>
          <a:prstGeom prst="rect">
            <a:avLst/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1303013" y="2287731"/>
            <a:ext cx="1049643" cy="1113142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Stream</a:t>
            </a:r>
            <a:endParaRPr lang="en-US" sz="16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Source</a:t>
            </a:r>
            <a:endParaRPr lang="en-US" altLang="zh-CN" sz="16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5281" y="2650306"/>
            <a:ext cx="2878803" cy="2357363"/>
          </a:xfrm>
          <a:prstGeom prst="rect">
            <a:avLst/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ounded Rectangle 12"/>
          <p:cNvSpPr/>
          <p:nvPr/>
        </p:nvSpPr>
        <p:spPr>
          <a:xfrm>
            <a:off x="6931830" y="2824568"/>
            <a:ext cx="1103549" cy="576307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Analytics</a:t>
            </a:r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cxnSp>
        <p:nvCxnSpPr>
          <p:cNvPr id="15" name="Straight Arrow Connector 14"/>
          <p:cNvCxnSpPr>
            <a:endCxn id="32" idx="1"/>
          </p:cNvCxnSpPr>
          <p:nvPr/>
        </p:nvCxnSpPr>
        <p:spPr>
          <a:xfrm>
            <a:off x="2352656" y="3110202"/>
            <a:ext cx="417921" cy="309"/>
          </a:xfrm>
          <a:prstGeom prst="straightConnector1">
            <a:avLst/>
          </a:prstGeom>
          <a:ln w="19050">
            <a:solidFill>
              <a:srgbClr val="3E7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51" idx="1"/>
          </p:cNvCxnSpPr>
          <p:nvPr/>
        </p:nvCxnSpPr>
        <p:spPr>
          <a:xfrm flipV="1">
            <a:off x="4630647" y="3111212"/>
            <a:ext cx="1002574" cy="4026"/>
          </a:xfrm>
          <a:prstGeom prst="straightConnector1">
            <a:avLst/>
          </a:prstGeom>
          <a:ln w="19050">
            <a:solidFill>
              <a:srgbClr val="3E7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413882" y="2890940"/>
            <a:ext cx="819914" cy="363586"/>
          </a:xfrm>
          <a:prstGeom prst="roundRect">
            <a:avLst>
              <a:gd name="adj" fmla="val 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maybe</a:t>
            </a:r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701868" y="4084156"/>
            <a:ext cx="2074850" cy="692657"/>
          </a:xfrm>
          <a:prstGeom prst="roundRect">
            <a:avLst>
              <a:gd name="adj" fmla="val 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Adaptation</a:t>
            </a:r>
            <a:r>
              <a:rPr lang="zh-CN" altLang="en-US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Controller</a:t>
            </a:r>
            <a:r>
              <a:rPr lang="zh-CN" altLang="en-US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(AC)</a:t>
            </a:r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673164" y="2903222"/>
            <a:ext cx="1049491" cy="434200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Socket</a:t>
            </a:r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701867" y="2920843"/>
            <a:ext cx="575213" cy="378719"/>
            <a:chOff x="6176074" y="1873322"/>
            <a:chExt cx="843363" cy="570932"/>
          </a:xfrm>
        </p:grpSpPr>
        <p:sp>
          <p:nvSpPr>
            <p:cNvPr id="32" name="Rectangle 31"/>
            <p:cNvSpPr/>
            <p:nvPr/>
          </p:nvSpPr>
          <p:spPr>
            <a:xfrm>
              <a:off x="6276814" y="1875295"/>
              <a:ext cx="185979" cy="567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3E7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62793" y="1873322"/>
              <a:ext cx="185979" cy="5709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3E7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48772" y="1873322"/>
              <a:ext cx="185979" cy="5709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3E7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33458" y="1873322"/>
              <a:ext cx="185979" cy="5709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3E7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37" name="Straight Connector 36"/>
            <p:cNvCxnSpPr>
              <a:stCxn id="32" idx="0"/>
            </p:cNvCxnSpPr>
            <p:nvPr/>
          </p:nvCxnSpPr>
          <p:spPr>
            <a:xfrm flipH="1" flipV="1">
              <a:off x="6176074" y="1873322"/>
              <a:ext cx="193730" cy="1973"/>
            </a:xfrm>
            <a:prstGeom prst="line">
              <a:avLst/>
            </a:prstGeom>
            <a:ln w="19050">
              <a:solidFill>
                <a:srgbClr val="3E7F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2" idx="2"/>
            </p:cNvCxnSpPr>
            <p:nvPr/>
          </p:nvCxnSpPr>
          <p:spPr>
            <a:xfrm flipH="1">
              <a:off x="6176074" y="2443211"/>
              <a:ext cx="193730" cy="0"/>
            </a:xfrm>
            <a:prstGeom prst="line">
              <a:avLst/>
            </a:prstGeom>
            <a:ln w="19050">
              <a:solidFill>
                <a:srgbClr val="3E7F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/>
          <p:cNvCxnSpPr>
            <a:endCxn id="26" idx="1"/>
          </p:cNvCxnSpPr>
          <p:nvPr/>
        </p:nvCxnSpPr>
        <p:spPr>
          <a:xfrm>
            <a:off x="3283134" y="3115239"/>
            <a:ext cx="390030" cy="5084"/>
          </a:xfrm>
          <a:prstGeom prst="straightConnector1">
            <a:avLst/>
          </a:prstGeom>
          <a:ln w="19050">
            <a:solidFill>
              <a:srgbClr val="3E7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701867" y="2568696"/>
            <a:ext cx="715936" cy="3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Queue</a:t>
            </a:r>
            <a:endParaRPr lang="en-US" sz="16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627835" y="3115239"/>
            <a:ext cx="297940" cy="0"/>
          </a:xfrm>
          <a:prstGeom prst="straightConnector1">
            <a:avLst/>
          </a:prstGeom>
          <a:ln w="19050">
            <a:solidFill>
              <a:srgbClr val="3E7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5633222" y="2910785"/>
            <a:ext cx="994614" cy="400854"/>
          </a:xfrm>
          <a:prstGeom prst="roundRect">
            <a:avLst>
              <a:gd name="adj" fmla="val 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Receiver</a:t>
            </a:r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4219473" y="3362582"/>
            <a:ext cx="14812" cy="721574"/>
          </a:xfrm>
          <a:prstGeom prst="straightConnector1">
            <a:avLst/>
          </a:prstGeom>
          <a:ln w="19050">
            <a:solidFill>
              <a:srgbClr val="3E7F9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096155" y="3336796"/>
            <a:ext cx="6047" cy="731347"/>
          </a:xfrm>
          <a:prstGeom prst="straightConnector1">
            <a:avLst/>
          </a:prstGeom>
          <a:ln w="19050">
            <a:solidFill>
              <a:srgbClr val="3E7F9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3024269" y="3336796"/>
            <a:ext cx="7009" cy="731347"/>
          </a:xfrm>
          <a:prstGeom prst="straightConnector1">
            <a:avLst/>
          </a:prstGeom>
          <a:ln w="19050">
            <a:solidFill>
              <a:srgbClr val="3E7F9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endCxn id="10" idx="2"/>
          </p:cNvCxnSpPr>
          <p:nvPr/>
        </p:nvCxnSpPr>
        <p:spPr>
          <a:xfrm rot="16200000" flipV="1">
            <a:off x="1746898" y="3481811"/>
            <a:ext cx="1035908" cy="874034"/>
          </a:xfrm>
          <a:prstGeom prst="bentConnector3">
            <a:avLst>
              <a:gd name="adj1" fmla="val 961"/>
            </a:avLst>
          </a:prstGeom>
          <a:ln w="19050">
            <a:solidFill>
              <a:srgbClr val="3E7F9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rc 68"/>
          <p:cNvSpPr/>
          <p:nvPr/>
        </p:nvSpPr>
        <p:spPr>
          <a:xfrm rot="4709891">
            <a:off x="3638314" y="2018856"/>
            <a:ext cx="1919074" cy="2810469"/>
          </a:xfrm>
          <a:prstGeom prst="arc">
            <a:avLst>
              <a:gd name="adj1" fmla="val 16759237"/>
              <a:gd name="adj2" fmla="val 21576378"/>
            </a:avLst>
          </a:prstGeom>
          <a:ln w="19050">
            <a:solidFill>
              <a:srgbClr val="3E7F9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0" name="Rounded Rectangle 79"/>
          <p:cNvSpPr/>
          <p:nvPr/>
        </p:nvSpPr>
        <p:spPr>
          <a:xfrm>
            <a:off x="6761963" y="1734747"/>
            <a:ext cx="639211" cy="288153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393198" y="1696445"/>
            <a:ext cx="1122152" cy="3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Application</a:t>
            </a:r>
            <a:endParaRPr lang="en-US" sz="1600" dirty="0"/>
          </a:p>
        </p:txBody>
      </p:sp>
      <p:sp>
        <p:nvSpPr>
          <p:cNvPr id="82" name="Rounded Rectangle 81"/>
          <p:cNvSpPr/>
          <p:nvPr/>
        </p:nvSpPr>
        <p:spPr>
          <a:xfrm>
            <a:off x="6761963" y="2170529"/>
            <a:ext cx="639211" cy="288153"/>
          </a:xfrm>
          <a:prstGeom prst="roundRect">
            <a:avLst>
              <a:gd name="adj" fmla="val 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580174" y="2132227"/>
            <a:ext cx="748199" cy="3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System</a:t>
            </a:r>
            <a:endParaRPr lang="en-US" sz="1600" dirty="0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331076" y="1924379"/>
            <a:ext cx="535104" cy="1"/>
          </a:xfrm>
          <a:prstGeom prst="straightConnector1">
            <a:avLst/>
          </a:prstGeom>
          <a:ln w="19050">
            <a:solidFill>
              <a:srgbClr val="3E7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360583" y="2287731"/>
            <a:ext cx="545277" cy="0"/>
          </a:xfrm>
          <a:prstGeom prst="straightConnector1">
            <a:avLst/>
          </a:prstGeom>
          <a:ln w="19050">
            <a:solidFill>
              <a:srgbClr val="3E7F9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011694" y="1753188"/>
            <a:ext cx="509163" cy="3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data</a:t>
            </a:r>
            <a:endParaRPr lang="en-US" sz="1600" dirty="0"/>
          </a:p>
        </p:txBody>
      </p:sp>
      <p:sp>
        <p:nvSpPr>
          <p:cNvPr id="89" name="Rectangle 88"/>
          <p:cNvSpPr/>
          <p:nvPr/>
        </p:nvSpPr>
        <p:spPr>
          <a:xfrm>
            <a:off x="5914000" y="2107949"/>
            <a:ext cx="758464" cy="3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control</a:t>
            </a:r>
            <a:endParaRPr lang="en-US" sz="1600" dirty="0"/>
          </a:p>
        </p:txBody>
      </p:sp>
      <p:sp>
        <p:nvSpPr>
          <p:cNvPr id="90" name="Rectangle 89"/>
          <p:cNvSpPr/>
          <p:nvPr/>
        </p:nvSpPr>
        <p:spPr>
          <a:xfrm>
            <a:off x="7370280" y="4601873"/>
            <a:ext cx="690830" cy="3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Server</a:t>
            </a:r>
            <a:endParaRPr lang="en-US" sz="1600" dirty="0"/>
          </a:p>
        </p:txBody>
      </p:sp>
      <p:sp>
        <p:nvSpPr>
          <p:cNvPr id="91" name="Rectangle 90"/>
          <p:cNvSpPr/>
          <p:nvPr/>
        </p:nvSpPr>
        <p:spPr>
          <a:xfrm>
            <a:off x="1192988" y="4644561"/>
            <a:ext cx="1261702" cy="3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Client</a:t>
            </a:r>
            <a:r>
              <a:rPr lang="zh-CN" altLang="en-US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(Edge</a:t>
            </a:r>
            <a:r>
              <a:rPr lang="en-US" altLang="zh-CN" sz="1600" dirty="0">
                <a:latin typeface="Garamond" charset="0"/>
                <a:ea typeface="Garamond" charset="0"/>
                <a:cs typeface="Garamond" charset="0"/>
              </a:rPr>
              <a:t>)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60594" y="5315516"/>
            <a:ext cx="6310765" cy="891381"/>
            <a:chOff x="1460594" y="5315516"/>
            <a:chExt cx="6310765" cy="891381"/>
          </a:xfrm>
        </p:grpSpPr>
        <p:sp>
          <p:nvSpPr>
            <p:cNvPr id="4" name="Rounded Rectangle 3"/>
            <p:cNvSpPr/>
            <p:nvPr/>
          </p:nvSpPr>
          <p:spPr>
            <a:xfrm>
              <a:off x="1460594" y="5649217"/>
              <a:ext cx="1079126" cy="55132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Startup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79283" y="5649218"/>
              <a:ext cx="1079126" cy="55132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Degrade               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885758" y="5649217"/>
              <a:ext cx="1079126" cy="55132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Steady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692233" y="5655568"/>
              <a:ext cx="1079126" cy="55132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Probe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cxnSp>
          <p:nvCxnSpPr>
            <p:cNvPr id="53" name="Straight Arrow Connector 52"/>
            <p:cNvCxnSpPr>
              <a:stCxn id="4" idx="3"/>
              <a:endCxn id="47" idx="1"/>
            </p:cNvCxnSpPr>
            <p:nvPr/>
          </p:nvCxnSpPr>
          <p:spPr>
            <a:xfrm>
              <a:off x="2539720" y="5924882"/>
              <a:ext cx="539563" cy="1"/>
            </a:xfrm>
            <a:prstGeom prst="straightConnector1">
              <a:avLst/>
            </a:prstGeom>
            <a:ln w="19050">
              <a:solidFill>
                <a:srgbClr val="3E7F9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158409" y="5817304"/>
              <a:ext cx="712532" cy="0"/>
            </a:xfrm>
            <a:prstGeom prst="straightConnector1">
              <a:avLst/>
            </a:prstGeom>
            <a:ln w="19050">
              <a:solidFill>
                <a:srgbClr val="3E7F9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4158408" y="6036939"/>
              <a:ext cx="712533" cy="0"/>
            </a:xfrm>
            <a:prstGeom prst="straightConnector1">
              <a:avLst/>
            </a:prstGeom>
            <a:ln w="19050">
              <a:solidFill>
                <a:srgbClr val="3E7F9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5964884" y="5807965"/>
              <a:ext cx="738088" cy="0"/>
            </a:xfrm>
            <a:prstGeom prst="straightConnector1">
              <a:avLst/>
            </a:prstGeom>
            <a:ln w="19050">
              <a:solidFill>
                <a:srgbClr val="3E7F9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002699" y="6025357"/>
              <a:ext cx="689534" cy="0"/>
            </a:xfrm>
            <a:prstGeom prst="straightConnector1">
              <a:avLst/>
            </a:prstGeom>
            <a:ln w="19050">
              <a:solidFill>
                <a:srgbClr val="3E7F9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4" idx="2"/>
              <a:endCxn id="49" idx="2"/>
            </p:cNvCxnSpPr>
            <p:nvPr/>
          </p:nvCxnSpPr>
          <p:spPr>
            <a:xfrm rot="16200000" flipH="1">
              <a:off x="3712739" y="4487964"/>
              <a:ext cx="12700" cy="3425164"/>
            </a:xfrm>
            <a:prstGeom prst="bentConnector3">
              <a:avLst>
                <a:gd name="adj1" fmla="val 4200000"/>
              </a:avLst>
            </a:prstGeom>
            <a:ln w="19050">
              <a:solidFill>
                <a:srgbClr val="3E7F9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Arc 106"/>
            <p:cNvSpPr/>
            <p:nvPr/>
          </p:nvSpPr>
          <p:spPr>
            <a:xfrm>
              <a:off x="3249036" y="5315517"/>
              <a:ext cx="682149" cy="723115"/>
            </a:xfrm>
            <a:prstGeom prst="arc">
              <a:avLst>
                <a:gd name="adj1" fmla="val 11349309"/>
                <a:gd name="adj2" fmla="val 21317123"/>
              </a:avLst>
            </a:prstGeom>
            <a:ln w="19050">
              <a:solidFill>
                <a:srgbClr val="3E7F9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>
              <a:off x="1637594" y="5315516"/>
              <a:ext cx="682149" cy="723115"/>
            </a:xfrm>
            <a:prstGeom prst="arc">
              <a:avLst>
                <a:gd name="adj1" fmla="val 11349309"/>
                <a:gd name="adj2" fmla="val 21317123"/>
              </a:avLst>
            </a:prstGeom>
            <a:ln w="19050">
              <a:solidFill>
                <a:srgbClr val="3E7F9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>
              <a:off x="6876976" y="5315516"/>
              <a:ext cx="682149" cy="723115"/>
            </a:xfrm>
            <a:prstGeom prst="arc">
              <a:avLst>
                <a:gd name="adj1" fmla="val 11349309"/>
                <a:gd name="adj2" fmla="val 21317123"/>
              </a:avLst>
            </a:prstGeom>
            <a:ln w="19050">
              <a:solidFill>
                <a:srgbClr val="3E7F9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85633" y="6147862"/>
            <a:ext cx="4617927" cy="666960"/>
            <a:chOff x="3085633" y="6147862"/>
            <a:chExt cx="4617927" cy="666960"/>
          </a:xfrm>
        </p:grpSpPr>
        <p:sp>
          <p:nvSpPr>
            <p:cNvPr id="111" name="TextBox 110"/>
            <p:cNvSpPr txBox="1"/>
            <p:nvPr/>
          </p:nvSpPr>
          <p:spPr>
            <a:xfrm>
              <a:off x="6760032" y="6168491"/>
              <a:ext cx="943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latin typeface="Garamond" charset="0"/>
                  <a:ea typeface="Garamond" charset="0"/>
                  <a:cs typeface="Garamond" charset="0"/>
                </a:rPr>
                <a:t>Additive</a:t>
              </a:r>
              <a:endParaRPr lang="en-US" altLang="zh-CN" dirty="0">
                <a:latin typeface="Garamond" charset="0"/>
                <a:ea typeface="Garamond" charset="0"/>
                <a:cs typeface="Garamond" charset="0"/>
              </a:endParaRPr>
            </a:p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Increase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085633" y="6147862"/>
              <a:ext cx="1521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>
                  <a:latin typeface="Garamond" charset="0"/>
                  <a:ea typeface="Garamond" charset="0"/>
                  <a:cs typeface="Garamond" charset="0"/>
                </a:rPr>
                <a:t>Multiplicative</a:t>
              </a:r>
              <a:endParaRPr lang="en-US" altLang="zh-CN" dirty="0">
                <a:latin typeface="Garamond" charset="0"/>
                <a:ea typeface="Garamond" charset="0"/>
                <a:cs typeface="Garamond" charset="0"/>
              </a:endParaRPr>
            </a:p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Decrease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947" y="5795906"/>
            <a:ext cx="6771290" cy="743009"/>
          </a:xfrm>
        </p:spPr>
        <p:txBody>
          <a:bodyPr>
            <a:normAutofit/>
          </a:bodyPr>
          <a:lstStyle/>
          <a:p>
            <a:r>
              <a:rPr lang="en-US" sz="4000" dirty="0"/>
              <a:t>Ben </a:t>
            </a:r>
            <a:r>
              <a:rPr lang="en-US" sz="4000" dirty="0" smtClean="0"/>
              <a:t>Zhang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15" y="460684"/>
            <a:ext cx="4044153" cy="51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(3)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dirty="0" smtClean="0"/>
              <a:t>Runtime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35150" y="1810315"/>
            <a:ext cx="6310765" cy="891381"/>
            <a:chOff x="1460594" y="5315516"/>
            <a:chExt cx="6310765" cy="891381"/>
          </a:xfrm>
        </p:grpSpPr>
        <p:sp>
          <p:nvSpPr>
            <p:cNvPr id="4" name="Rounded Rectangle 3"/>
            <p:cNvSpPr/>
            <p:nvPr/>
          </p:nvSpPr>
          <p:spPr>
            <a:xfrm>
              <a:off x="1460594" y="5649217"/>
              <a:ext cx="1079126" cy="55132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Startup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79283" y="5649218"/>
              <a:ext cx="1079126" cy="55132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Degrade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885758" y="5649217"/>
              <a:ext cx="1079126" cy="55132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Steady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692233" y="5655568"/>
              <a:ext cx="1079126" cy="55132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Probe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cxnSp>
          <p:nvCxnSpPr>
            <p:cNvPr id="53" name="Straight Arrow Connector 52"/>
            <p:cNvCxnSpPr>
              <a:stCxn id="4" idx="3"/>
              <a:endCxn id="47" idx="1"/>
            </p:cNvCxnSpPr>
            <p:nvPr/>
          </p:nvCxnSpPr>
          <p:spPr>
            <a:xfrm>
              <a:off x="2539720" y="5924882"/>
              <a:ext cx="539563" cy="1"/>
            </a:xfrm>
            <a:prstGeom prst="straightConnector1">
              <a:avLst/>
            </a:prstGeom>
            <a:ln w="19050">
              <a:solidFill>
                <a:srgbClr val="3E7F9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158409" y="5817304"/>
              <a:ext cx="712532" cy="0"/>
            </a:xfrm>
            <a:prstGeom prst="straightConnector1">
              <a:avLst/>
            </a:prstGeom>
            <a:ln w="19050">
              <a:solidFill>
                <a:srgbClr val="3E7F9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4158408" y="6036939"/>
              <a:ext cx="712533" cy="0"/>
            </a:xfrm>
            <a:prstGeom prst="straightConnector1">
              <a:avLst/>
            </a:prstGeom>
            <a:ln w="19050">
              <a:solidFill>
                <a:srgbClr val="3E7F9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5964884" y="5807965"/>
              <a:ext cx="738088" cy="0"/>
            </a:xfrm>
            <a:prstGeom prst="straightConnector1">
              <a:avLst/>
            </a:prstGeom>
            <a:ln w="19050">
              <a:solidFill>
                <a:srgbClr val="3E7F9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002699" y="6025357"/>
              <a:ext cx="689534" cy="0"/>
            </a:xfrm>
            <a:prstGeom prst="straightConnector1">
              <a:avLst/>
            </a:prstGeom>
            <a:ln w="19050">
              <a:solidFill>
                <a:srgbClr val="3E7F9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4" idx="2"/>
              <a:endCxn id="49" idx="2"/>
            </p:cNvCxnSpPr>
            <p:nvPr/>
          </p:nvCxnSpPr>
          <p:spPr>
            <a:xfrm rot="16200000" flipH="1">
              <a:off x="3712739" y="4487964"/>
              <a:ext cx="12700" cy="3425164"/>
            </a:xfrm>
            <a:prstGeom prst="bentConnector3">
              <a:avLst>
                <a:gd name="adj1" fmla="val 4200000"/>
              </a:avLst>
            </a:prstGeom>
            <a:ln w="19050">
              <a:solidFill>
                <a:srgbClr val="3E7F9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Arc 106"/>
            <p:cNvSpPr/>
            <p:nvPr/>
          </p:nvSpPr>
          <p:spPr>
            <a:xfrm>
              <a:off x="3249036" y="5315517"/>
              <a:ext cx="682149" cy="723115"/>
            </a:xfrm>
            <a:prstGeom prst="arc">
              <a:avLst>
                <a:gd name="adj1" fmla="val 11349309"/>
                <a:gd name="adj2" fmla="val 21317123"/>
              </a:avLst>
            </a:prstGeom>
            <a:ln w="19050">
              <a:solidFill>
                <a:srgbClr val="3E7F9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>
              <a:off x="1637594" y="5315516"/>
              <a:ext cx="682149" cy="723115"/>
            </a:xfrm>
            <a:prstGeom prst="arc">
              <a:avLst>
                <a:gd name="adj1" fmla="val 11349309"/>
                <a:gd name="adj2" fmla="val 21317123"/>
              </a:avLst>
            </a:prstGeom>
            <a:ln w="19050">
              <a:solidFill>
                <a:srgbClr val="3E7F9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>
              <a:off x="6876976" y="5315516"/>
              <a:ext cx="682149" cy="723115"/>
            </a:xfrm>
            <a:prstGeom prst="arc">
              <a:avLst>
                <a:gd name="adj1" fmla="val 11349309"/>
                <a:gd name="adj2" fmla="val 21317123"/>
              </a:avLst>
            </a:prstGeom>
            <a:ln w="19050">
              <a:solidFill>
                <a:srgbClr val="3E7F9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6744" y="3699998"/>
            <a:ext cx="3956220" cy="3068478"/>
            <a:chOff x="276744" y="3699998"/>
            <a:chExt cx="3956220" cy="3068478"/>
          </a:xfrm>
        </p:grpSpPr>
        <p:grpSp>
          <p:nvGrpSpPr>
            <p:cNvPr id="65" name="Group 64"/>
            <p:cNvGrpSpPr/>
            <p:nvPr/>
          </p:nvGrpSpPr>
          <p:grpSpPr>
            <a:xfrm>
              <a:off x="276744" y="3699998"/>
              <a:ext cx="3956220" cy="3068478"/>
              <a:chOff x="4753052" y="1983508"/>
              <a:chExt cx="3956220" cy="3068478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315143" y="2017008"/>
                <a:ext cx="3394129" cy="24642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789885" y="4682654"/>
                <a:ext cx="2444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Garamond" charset="0"/>
                    <a:ea typeface="Garamond" charset="0"/>
                    <a:cs typeface="Garamond" charset="0"/>
                  </a:rPr>
                  <a:t>Bandwidth</a:t>
                </a:r>
                <a:r>
                  <a:rPr lang="zh-CN" altLang="en-US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dirty="0" smtClean="0">
                    <a:latin typeface="Garamond" charset="0"/>
                    <a:ea typeface="Garamond" charset="0"/>
                    <a:cs typeface="Garamond" charset="0"/>
                  </a:rPr>
                  <a:t>(normalized)</a:t>
                </a:r>
                <a:endParaRPr lang="en-US" dirty="0"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232208" y="448123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>
                    <a:latin typeface="Garamond" charset="0"/>
                    <a:ea typeface="Garamond" charset="0"/>
                    <a:cs typeface="Garamond" charset="0"/>
                  </a:rPr>
                  <a:t>0</a:t>
                </a:r>
                <a:endParaRPr lang="en-US" dirty="0"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407586" y="449798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Garamond" charset="0"/>
                    <a:ea typeface="Garamond" charset="0"/>
                    <a:cs typeface="Garamond" charset="0"/>
                  </a:rPr>
                  <a:t>1</a:t>
                </a:r>
                <a:endParaRPr lang="en-US" dirty="0"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023381" y="412865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>
                    <a:latin typeface="Garamond" charset="0"/>
                    <a:ea typeface="Garamond" charset="0"/>
                    <a:cs typeface="Garamond" charset="0"/>
                  </a:rPr>
                  <a:t>0</a:t>
                </a:r>
                <a:endParaRPr lang="en-US" dirty="0"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029623" y="198350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Garamond" charset="0"/>
                    <a:ea typeface="Garamond" charset="0"/>
                    <a:cs typeface="Garamond" charset="0"/>
                  </a:rPr>
                  <a:t>1</a:t>
                </a:r>
                <a:endParaRPr lang="en-US" dirty="0"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 rot="16200000">
                <a:off x="4431810" y="3056081"/>
                <a:ext cx="1011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Garamond" charset="0"/>
                    <a:ea typeface="Garamond" charset="0"/>
                    <a:cs typeface="Garamond" charset="0"/>
                  </a:rPr>
                  <a:t>Accuracy</a:t>
                </a:r>
                <a:endParaRPr lang="en-US" dirty="0"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2424567" y="4598274"/>
              <a:ext cx="154983" cy="1549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806858" y="4289972"/>
              <a:ext cx="154983" cy="1549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627001" y="4086183"/>
              <a:ext cx="154983" cy="1549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1427372" y="4083602"/>
              <a:ext cx="2354612" cy="1381700"/>
              <a:chOff x="5903680" y="2367112"/>
              <a:chExt cx="2352029" cy="1380184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6898292" y="2879203"/>
                <a:ext cx="154983" cy="15498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587296" y="3189458"/>
                <a:ext cx="154983" cy="15498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7280583" y="2570901"/>
                <a:ext cx="154983" cy="15498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903680" y="3592313"/>
                <a:ext cx="154983" cy="15498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208941" y="3267955"/>
                <a:ext cx="154983" cy="15498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8100726" y="2367112"/>
                <a:ext cx="154983" cy="15498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6" name="Content Placeholder 2"/>
          <p:cNvSpPr>
            <a:spLocks noGrp="1"/>
          </p:cNvSpPr>
          <p:nvPr>
            <p:ph idx="1"/>
          </p:nvPr>
        </p:nvSpPr>
        <p:spPr>
          <a:xfrm>
            <a:off x="4691234" y="3733498"/>
            <a:ext cx="4295748" cy="244346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 smtClean="0"/>
              <a:t>These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configurations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are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discrete</a:t>
            </a:r>
          </a:p>
          <a:p>
            <a:r>
              <a:rPr lang="en-US" altLang="zh-CN" sz="2400" dirty="0" smtClean="0"/>
              <a:t>Without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probing,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applications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can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jump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next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configuration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that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demands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much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bandwidth. They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end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up</a:t>
            </a:r>
            <a:r>
              <a:rPr lang="zh-CN" altLang="en-US" sz="2400" dirty="0" smtClean="0"/>
              <a:t> </a:t>
            </a:r>
            <a:r>
              <a:rPr lang="en-US" altLang="zh-CN" sz="2400" dirty="0" smtClean="0">
                <a:solidFill>
                  <a:srgbClr val="EB2A62"/>
                </a:solidFill>
              </a:rPr>
              <a:t>oscillate</a:t>
            </a:r>
            <a:r>
              <a:rPr lang="zh-CN" altLang="en-US" sz="2400" dirty="0" smtClean="0">
                <a:solidFill>
                  <a:srgbClr val="EB2A62"/>
                </a:solidFill>
              </a:rPr>
              <a:t> </a:t>
            </a:r>
            <a:r>
              <a:rPr lang="en-US" altLang="zh-CN" sz="2400" dirty="0" smtClean="0"/>
              <a:t>between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configurations.</a:t>
            </a:r>
          </a:p>
          <a:p>
            <a:r>
              <a:rPr lang="en-US" altLang="zh-CN" sz="2400" dirty="0" smtClean="0"/>
              <a:t>Probing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(with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dummy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traffic)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stabilizes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adaptation.</a:t>
            </a:r>
            <a:endParaRPr lang="en-US" sz="2400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2111739" y="3733498"/>
            <a:ext cx="1160895" cy="2464230"/>
            <a:chOff x="2111739" y="3733498"/>
            <a:chExt cx="1160895" cy="246423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263176" y="3733498"/>
              <a:ext cx="577" cy="246423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2111739" y="5383481"/>
              <a:ext cx="11608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Available</a:t>
              </a:r>
              <a:endParaRPr lang="en-US" altLang="zh-CN" dirty="0">
                <a:latin typeface="Garamond" charset="0"/>
                <a:ea typeface="Garamond" charset="0"/>
                <a:cs typeface="Garamond" charset="0"/>
              </a:endParaRPr>
            </a:p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Bandwidth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V="1">
              <a:off x="2821953" y="5310149"/>
              <a:ext cx="390883" cy="73332"/>
            </a:xfrm>
            <a:prstGeom prst="line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031067" y="4161181"/>
            <a:ext cx="1232422" cy="481240"/>
            <a:chOff x="3031067" y="4161181"/>
            <a:chExt cx="1232422" cy="481240"/>
          </a:xfrm>
        </p:grpSpPr>
        <p:sp>
          <p:nvSpPr>
            <p:cNvPr id="119" name="TextBox 118"/>
            <p:cNvSpPr txBox="1"/>
            <p:nvPr/>
          </p:nvSpPr>
          <p:spPr>
            <a:xfrm>
              <a:off x="3299764" y="4273089"/>
              <a:ext cx="963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Oscillate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 flipV="1">
              <a:off x="3031067" y="4161181"/>
              <a:ext cx="554296" cy="12295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6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1116" b="59069"/>
          <a:stretch/>
        </p:blipFill>
        <p:spPr>
          <a:xfrm>
            <a:off x="615950" y="1875294"/>
            <a:ext cx="7899400" cy="965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48"/>
          <a:stretch/>
        </p:blipFill>
        <p:spPr>
          <a:xfrm>
            <a:off x="628650" y="5071040"/>
            <a:ext cx="2614612" cy="141589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88883"/>
          <a:stretch/>
        </p:blipFill>
        <p:spPr>
          <a:xfrm>
            <a:off x="615950" y="1515282"/>
            <a:ext cx="7899400" cy="360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40931" b="32413"/>
          <a:stretch/>
        </p:blipFill>
        <p:spPr>
          <a:xfrm>
            <a:off x="613152" y="2840845"/>
            <a:ext cx="7899400" cy="8632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67587"/>
          <a:stretch/>
        </p:blipFill>
        <p:spPr>
          <a:xfrm>
            <a:off x="613152" y="3704096"/>
            <a:ext cx="7899400" cy="104968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323606" y="545491"/>
            <a:ext cx="5456544" cy="3170291"/>
            <a:chOff x="2323606" y="545491"/>
            <a:chExt cx="5456544" cy="3170291"/>
          </a:xfrm>
        </p:grpSpPr>
        <p:sp>
          <p:nvSpPr>
            <p:cNvPr id="19" name="Rounded Rectangle 18"/>
            <p:cNvSpPr/>
            <p:nvPr/>
          </p:nvSpPr>
          <p:spPr>
            <a:xfrm>
              <a:off x="2323606" y="3390317"/>
              <a:ext cx="1394848" cy="32546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402237" y="545491"/>
              <a:ext cx="5377913" cy="2899789"/>
              <a:chOff x="2402237" y="545491"/>
              <a:chExt cx="5377913" cy="2899789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402237" y="545491"/>
                <a:ext cx="5377913" cy="2259702"/>
                <a:chOff x="2402237" y="545491"/>
                <a:chExt cx="5377913" cy="2259702"/>
              </a:xfrm>
            </p:grpSpPr>
            <p:sp>
              <p:nvSpPr>
                <p:cNvPr id="8" name="Rounded Rectangle 7"/>
                <p:cNvSpPr/>
                <p:nvPr/>
              </p:nvSpPr>
              <p:spPr>
                <a:xfrm>
                  <a:off x="2402237" y="2479728"/>
                  <a:ext cx="1394848" cy="325465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3673098" y="545491"/>
                  <a:ext cx="4107052" cy="1934237"/>
                  <a:chOff x="3673098" y="545491"/>
                  <a:chExt cx="4107052" cy="1934237"/>
                </a:xfrm>
              </p:grpSpPr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923742" y="545491"/>
                    <a:ext cx="3856408" cy="64633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Quantization</a:t>
                    </a:r>
                    <a:r>
                      <a:rPr lang="zh-CN" altLang="en-US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 </a:t>
                    </a:r>
                    <a:r>
                      <a:rPr lang="en-US" altLang="zh-CN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is</a:t>
                    </a:r>
                    <a:r>
                      <a:rPr lang="zh-CN" altLang="en-US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 </a:t>
                    </a:r>
                    <a:r>
                      <a:rPr lang="en-US" altLang="zh-CN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a</a:t>
                    </a:r>
                    <a:r>
                      <a:rPr lang="zh-CN" altLang="en-US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 </a:t>
                    </a:r>
                    <a:r>
                      <a:rPr lang="en-US" altLang="zh-CN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parameter</a:t>
                    </a:r>
                    <a:r>
                      <a:rPr lang="zh-CN" altLang="en-US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 </a:t>
                    </a:r>
                    <a:r>
                      <a:rPr lang="en-US" altLang="zh-CN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exposed</a:t>
                    </a:r>
                    <a:r>
                      <a:rPr lang="zh-CN" altLang="en-US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 </a:t>
                    </a:r>
                    <a:r>
                      <a:rPr lang="en-US" altLang="zh-CN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from</a:t>
                    </a:r>
                    <a:r>
                      <a:rPr lang="zh-CN" altLang="en-US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 </a:t>
                    </a:r>
                    <a:r>
                      <a:rPr lang="en-US" altLang="zh-CN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the</a:t>
                    </a:r>
                    <a:r>
                      <a:rPr lang="zh-CN" altLang="en-US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 </a:t>
                    </a:r>
                    <a:r>
                      <a:rPr lang="en-US" altLang="zh-CN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video</a:t>
                    </a:r>
                    <a:r>
                      <a:rPr lang="zh-CN" altLang="en-US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 </a:t>
                    </a:r>
                    <a:r>
                      <a:rPr lang="en-US" altLang="zh-CN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encoder</a:t>
                    </a:r>
                    <a:r>
                      <a:rPr lang="zh-CN" altLang="en-US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 </a:t>
                    </a:r>
                    <a:r>
                      <a:rPr lang="en-US" altLang="zh-CN" b="1" dirty="0" smtClean="0">
                        <a:latin typeface="Garamond" charset="0"/>
                        <a:ea typeface="Garamond" charset="0"/>
                        <a:cs typeface="Garamond" charset="0"/>
                      </a:rPr>
                      <a:t>(H.264)</a:t>
                    </a:r>
                  </a:p>
                </p:txBody>
              </p:sp>
              <p:cxnSp>
                <p:nvCxnSpPr>
                  <p:cNvPr id="15" name="Straight Arrow Connector 14"/>
                  <p:cNvCxnSpPr/>
                  <p:nvPr/>
                </p:nvCxnSpPr>
                <p:spPr>
                  <a:xfrm flipV="1">
                    <a:off x="3673098" y="1191822"/>
                    <a:ext cx="488798" cy="1287906"/>
                  </a:xfrm>
                  <a:prstGeom prst="straightConnector1">
                    <a:avLst/>
                  </a:prstGeom>
                  <a:ln w="50800">
                    <a:solidFill>
                      <a:schemeClr val="accent2">
                        <a:lumMod val="40000"/>
                        <a:lumOff val="60000"/>
                      </a:schemeClr>
                    </a:solidFill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0" name="Straight Arrow Connector 19"/>
              <p:cNvCxnSpPr/>
              <p:nvPr/>
            </p:nvCxnSpPr>
            <p:spPr>
              <a:xfrm flipV="1">
                <a:off x="3735092" y="1191822"/>
                <a:ext cx="541073" cy="2253458"/>
              </a:xfrm>
              <a:prstGeom prst="straightConnector1">
                <a:avLst/>
              </a:prstGeom>
              <a:ln w="50800">
                <a:solidFill>
                  <a:schemeClr val="accent2">
                    <a:lumMod val="40000"/>
                    <a:lumOff val="60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21</a:t>
            </a:fld>
            <a:endParaRPr lang="en-US"/>
          </a:p>
        </p:txBody>
      </p:sp>
      <p:pic>
        <p:nvPicPr>
          <p:cNvPr id="21" name="Content Placeholder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2" r="28804"/>
          <a:stretch/>
        </p:blipFill>
        <p:spPr>
          <a:xfrm>
            <a:off x="3243262" y="5082726"/>
            <a:ext cx="3000375" cy="1415890"/>
          </a:xfrm>
          <a:prstGeom prst="rect">
            <a:avLst/>
          </a:prstGeom>
        </p:spPr>
      </p:pic>
      <p:pic>
        <p:nvPicPr>
          <p:cNvPr id="22" name="Content Placeholder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3"/>
          <a:stretch/>
        </p:blipFill>
        <p:spPr>
          <a:xfrm>
            <a:off x="6086474" y="5098683"/>
            <a:ext cx="2428875" cy="14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1116" b="59069"/>
          <a:stretch/>
        </p:blipFill>
        <p:spPr>
          <a:xfrm>
            <a:off x="615950" y="1875294"/>
            <a:ext cx="7899400" cy="965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48"/>
          <a:stretch/>
        </p:blipFill>
        <p:spPr>
          <a:xfrm>
            <a:off x="628650" y="5071040"/>
            <a:ext cx="2614612" cy="141589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88883"/>
          <a:stretch/>
        </p:blipFill>
        <p:spPr>
          <a:xfrm>
            <a:off x="615950" y="1515282"/>
            <a:ext cx="7899400" cy="360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40931" b="32413"/>
          <a:stretch/>
        </p:blipFill>
        <p:spPr>
          <a:xfrm>
            <a:off x="613152" y="2840845"/>
            <a:ext cx="7899400" cy="8632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67587"/>
          <a:stretch/>
        </p:blipFill>
        <p:spPr>
          <a:xfrm>
            <a:off x="613152" y="3704096"/>
            <a:ext cx="7899400" cy="10496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22</a:t>
            </a:fld>
            <a:endParaRPr lang="en-US"/>
          </a:p>
        </p:txBody>
      </p:sp>
      <p:pic>
        <p:nvPicPr>
          <p:cNvPr id="21" name="Content Placeholder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2" r="28804"/>
          <a:stretch/>
        </p:blipFill>
        <p:spPr>
          <a:xfrm>
            <a:off x="3243262" y="5082726"/>
            <a:ext cx="3000375" cy="1415890"/>
          </a:xfrm>
          <a:prstGeom prst="rect">
            <a:avLst/>
          </a:prstGeom>
        </p:spPr>
      </p:pic>
      <p:pic>
        <p:nvPicPr>
          <p:cNvPr id="22" name="Content Placeholder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3"/>
          <a:stretch/>
        </p:blipFill>
        <p:spPr>
          <a:xfrm>
            <a:off x="6086474" y="5098683"/>
            <a:ext cx="2428875" cy="1415890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2355137" y="3806397"/>
            <a:ext cx="1394848" cy="539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Adaptation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dirty="0" smtClean="0"/>
              <a:t>Top-K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16" y="2868563"/>
            <a:ext cx="8360368" cy="309478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19656" y="1833398"/>
            <a:ext cx="1285158" cy="1235267"/>
            <a:chOff x="419656" y="1833398"/>
            <a:chExt cx="1285158" cy="1235267"/>
          </a:xfrm>
        </p:grpSpPr>
        <p:cxnSp>
          <p:nvCxnSpPr>
            <p:cNvPr id="9" name="Straight Arrow Connector 8"/>
            <p:cNvCxnSpPr>
              <a:endCxn id="10" idx="2"/>
            </p:cNvCxnSpPr>
            <p:nvPr/>
          </p:nvCxnSpPr>
          <p:spPr>
            <a:xfrm flipV="1">
              <a:off x="1062235" y="2479729"/>
              <a:ext cx="0" cy="588936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19656" y="1833398"/>
              <a:ext cx="1285158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File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Access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Logs</a:t>
              </a:r>
              <a:endParaRPr lang="en-US" b="1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01795" y="1833398"/>
            <a:ext cx="1303238" cy="1188771"/>
            <a:chOff x="2013399" y="1833398"/>
            <a:chExt cx="1303238" cy="1188771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2717371" y="2479729"/>
              <a:ext cx="0" cy="542440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013399" y="1833398"/>
              <a:ext cx="1303238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Group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into</a:t>
              </a:r>
            </a:p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(file: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count)</a:t>
              </a:r>
              <a:endParaRPr lang="en-US" b="1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60890" y="1833398"/>
            <a:ext cx="1411110" cy="1405748"/>
            <a:chOff x="2013398" y="1833398"/>
            <a:chExt cx="1411110" cy="1405748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2711586" y="2479729"/>
              <a:ext cx="5785" cy="759417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13398" y="1833398"/>
              <a:ext cx="1411110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Take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top-3</a:t>
              </a:r>
              <a:endParaRPr lang="en-US" altLang="zh-CN" b="1" dirty="0">
                <a:latin typeface="Garamond" charset="0"/>
                <a:ea typeface="Garamond" charset="0"/>
                <a:cs typeface="Garamond" charset="0"/>
              </a:endParaRPr>
            </a:p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with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head(3)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21261" y="1833398"/>
            <a:ext cx="1411110" cy="1824203"/>
            <a:chOff x="2013398" y="1833398"/>
            <a:chExt cx="1411110" cy="1824203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2717371" y="2479730"/>
              <a:ext cx="1582" cy="1177871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013398" y="1833398"/>
              <a:ext cx="1411110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Filter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with</a:t>
              </a:r>
            </a:p>
            <a:p>
              <a:r>
                <a:rPr lang="en-US" altLang="zh-CN" b="1" dirty="0">
                  <a:latin typeface="Garamond" charset="0"/>
                  <a:ea typeface="Garamond" charset="0"/>
                  <a:cs typeface="Garamond" charset="0"/>
                </a:rPr>
                <a:t>t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hreshold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85606" y="1838847"/>
            <a:ext cx="1529744" cy="2469682"/>
            <a:chOff x="1993705" y="1833398"/>
            <a:chExt cx="1529744" cy="2469682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2717371" y="2479731"/>
              <a:ext cx="0" cy="1823349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993705" y="1833398"/>
              <a:ext cx="1529744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Global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Top-K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after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merge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9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Adaptation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dirty="0" smtClean="0"/>
              <a:t>Top-K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16" y="2868563"/>
            <a:ext cx="8360368" cy="30947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24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43775" y="3109716"/>
            <a:ext cx="5530028" cy="2418089"/>
            <a:chOff x="2043775" y="3109716"/>
            <a:chExt cx="5530028" cy="2418089"/>
          </a:xfrm>
        </p:grpSpPr>
        <p:grpSp>
          <p:nvGrpSpPr>
            <p:cNvPr id="49" name="Group 48"/>
            <p:cNvGrpSpPr/>
            <p:nvPr/>
          </p:nvGrpSpPr>
          <p:grpSpPr>
            <a:xfrm>
              <a:off x="2043775" y="3109716"/>
              <a:ext cx="5530028" cy="1103966"/>
              <a:chOff x="2043775" y="3109716"/>
              <a:chExt cx="5530028" cy="1103966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2043775" y="3109716"/>
                <a:ext cx="772392" cy="250188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6801411" y="3963494"/>
                <a:ext cx="772392" cy="250188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5320851" y="3947996"/>
                <a:ext cx="772392" cy="250188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511614" y="3512933"/>
                <a:ext cx="772392" cy="250188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5320851" y="5277617"/>
              <a:ext cx="772392" cy="25018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68378" y="1818035"/>
            <a:ext cx="5025975" cy="3459583"/>
            <a:chOff x="2668378" y="1818035"/>
            <a:chExt cx="5025975" cy="3459583"/>
          </a:xfrm>
        </p:grpSpPr>
        <p:grpSp>
          <p:nvGrpSpPr>
            <p:cNvPr id="64" name="Group 63"/>
            <p:cNvGrpSpPr/>
            <p:nvPr/>
          </p:nvGrpSpPr>
          <p:grpSpPr>
            <a:xfrm>
              <a:off x="2668378" y="1818035"/>
              <a:ext cx="5025975" cy="2129961"/>
              <a:chOff x="2668378" y="1818035"/>
              <a:chExt cx="5025975" cy="2129961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2668378" y="1818035"/>
                <a:ext cx="5025975" cy="6463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Garamond" charset="0"/>
                    <a:ea typeface="Garamond" charset="0"/>
                    <a:cs typeface="Garamond" charset="0"/>
                  </a:rPr>
                  <a:t>f2</a:t>
                </a:r>
                <a:r>
                  <a:rPr lang="zh-CN" altLang="en-US" b="1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b="1" dirty="0" smtClean="0">
                    <a:latin typeface="Garamond" charset="0"/>
                    <a:ea typeface="Garamond" charset="0"/>
                    <a:cs typeface="Garamond" charset="0"/>
                  </a:rPr>
                  <a:t>is</a:t>
                </a:r>
                <a:r>
                  <a:rPr lang="zh-CN" altLang="en-US" b="1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b="1" dirty="0" smtClean="0">
                    <a:latin typeface="Garamond" charset="0"/>
                    <a:ea typeface="Garamond" charset="0"/>
                    <a:cs typeface="Garamond" charset="0"/>
                  </a:rPr>
                  <a:t>not</a:t>
                </a:r>
                <a:r>
                  <a:rPr lang="zh-CN" altLang="en-US" b="1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b="1" dirty="0" smtClean="0">
                    <a:latin typeface="Garamond" charset="0"/>
                    <a:ea typeface="Garamond" charset="0"/>
                    <a:cs typeface="Garamond" charset="0"/>
                  </a:rPr>
                  <a:t>Top-1</a:t>
                </a:r>
                <a:r>
                  <a:rPr lang="zh-CN" altLang="en-US" b="1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b="1" dirty="0" smtClean="0">
                    <a:latin typeface="Garamond" charset="0"/>
                    <a:ea typeface="Garamond" charset="0"/>
                    <a:cs typeface="Garamond" charset="0"/>
                  </a:rPr>
                  <a:t>in</a:t>
                </a:r>
                <a:r>
                  <a:rPr lang="zh-CN" altLang="en-US" b="1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b="1" dirty="0" smtClean="0">
                    <a:latin typeface="Garamond" charset="0"/>
                    <a:ea typeface="Garamond" charset="0"/>
                    <a:cs typeface="Garamond" charset="0"/>
                  </a:rPr>
                  <a:t>either</a:t>
                </a:r>
                <a:r>
                  <a:rPr lang="zh-CN" altLang="en-US" b="1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b="1" dirty="0" smtClean="0">
                    <a:latin typeface="Garamond" charset="0"/>
                    <a:ea typeface="Garamond" charset="0"/>
                    <a:cs typeface="Garamond" charset="0"/>
                  </a:rPr>
                  <a:t>client,</a:t>
                </a:r>
                <a:r>
                  <a:rPr lang="zh-CN" altLang="en-US" b="1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b="1" dirty="0" smtClean="0">
                    <a:latin typeface="Garamond" charset="0"/>
                    <a:ea typeface="Garamond" charset="0"/>
                    <a:cs typeface="Garamond" charset="0"/>
                  </a:rPr>
                  <a:t>and</a:t>
                </a:r>
                <a:r>
                  <a:rPr lang="zh-CN" altLang="en-US" b="1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b="1" dirty="0" smtClean="0">
                    <a:latin typeface="Garamond" charset="0"/>
                    <a:ea typeface="Garamond" charset="0"/>
                    <a:cs typeface="Garamond" charset="0"/>
                  </a:rPr>
                  <a:t>could</a:t>
                </a:r>
                <a:r>
                  <a:rPr lang="zh-CN" altLang="en-US" b="1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b="1" dirty="0" smtClean="0">
                    <a:latin typeface="Garamond" charset="0"/>
                    <a:ea typeface="Garamond" charset="0"/>
                    <a:cs typeface="Garamond" charset="0"/>
                  </a:rPr>
                  <a:t>have</a:t>
                </a:r>
                <a:r>
                  <a:rPr lang="zh-CN" altLang="en-US" b="1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b="1" dirty="0" smtClean="0">
                    <a:latin typeface="Garamond" charset="0"/>
                    <a:ea typeface="Garamond" charset="0"/>
                    <a:cs typeface="Garamond" charset="0"/>
                  </a:rPr>
                  <a:t>been</a:t>
                </a:r>
                <a:r>
                  <a:rPr lang="zh-CN" altLang="en-US" b="1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b="1" dirty="0" smtClean="0">
                    <a:latin typeface="Garamond" charset="0"/>
                    <a:ea typeface="Garamond" charset="0"/>
                    <a:cs typeface="Garamond" charset="0"/>
                  </a:rPr>
                  <a:t>purged</a:t>
                </a:r>
                <a:r>
                  <a:rPr lang="zh-CN" altLang="en-US" b="1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b="1" dirty="0" smtClean="0">
                    <a:latin typeface="Garamond" charset="0"/>
                    <a:ea typeface="Garamond" charset="0"/>
                    <a:cs typeface="Garamond" charset="0"/>
                  </a:rPr>
                  <a:t>with</a:t>
                </a:r>
                <a:r>
                  <a:rPr lang="zh-CN" altLang="en-US" b="1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b="1" dirty="0" smtClean="0">
                    <a:latin typeface="Garamond" charset="0"/>
                    <a:ea typeface="Garamond" charset="0"/>
                    <a:cs typeface="Garamond" charset="0"/>
                  </a:rPr>
                  <a:t>different</a:t>
                </a:r>
                <a:r>
                  <a:rPr lang="zh-CN" altLang="en-US" b="1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b="1" dirty="0" smtClean="0">
                    <a:latin typeface="Garamond" charset="0"/>
                    <a:ea typeface="Garamond" charset="0"/>
                    <a:cs typeface="Garamond" charset="0"/>
                  </a:rPr>
                  <a:t>parameter</a:t>
                </a:r>
                <a:r>
                  <a:rPr lang="zh-CN" altLang="en-US" b="1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b="1" dirty="0" smtClean="0">
                    <a:latin typeface="Garamond" charset="0"/>
                    <a:ea typeface="Garamond" charset="0"/>
                    <a:cs typeface="Garamond" charset="0"/>
                  </a:rPr>
                  <a:t>N</a:t>
                </a:r>
                <a:r>
                  <a:rPr lang="zh-CN" altLang="en-US" b="1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b="1" dirty="0" smtClean="0">
                    <a:latin typeface="Garamond" charset="0"/>
                    <a:ea typeface="Garamond" charset="0"/>
                    <a:cs typeface="Garamond" charset="0"/>
                  </a:rPr>
                  <a:t>or</a:t>
                </a:r>
                <a:r>
                  <a:rPr lang="zh-CN" altLang="en-US" b="1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b="1" dirty="0" smtClean="0">
                    <a:latin typeface="Garamond" charset="0"/>
                    <a:ea typeface="Garamond" charset="0"/>
                    <a:cs typeface="Garamond" charset="0"/>
                  </a:rPr>
                  <a:t>T</a:t>
                </a: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 flipV="1">
                <a:off x="2816167" y="2464366"/>
                <a:ext cx="695447" cy="645350"/>
              </a:xfrm>
              <a:prstGeom prst="straightConnector1">
                <a:avLst/>
              </a:prstGeom>
              <a:ln w="50800">
                <a:solidFill>
                  <a:schemeClr val="accent2">
                    <a:lumMod val="40000"/>
                    <a:lumOff val="60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V="1">
                <a:off x="4284006" y="2464366"/>
                <a:ext cx="0" cy="926534"/>
              </a:xfrm>
              <a:prstGeom prst="straightConnector1">
                <a:avLst/>
              </a:prstGeom>
              <a:ln w="50800">
                <a:solidFill>
                  <a:schemeClr val="accent2">
                    <a:lumMod val="40000"/>
                    <a:lumOff val="60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flipH="1" flipV="1">
                <a:off x="5320851" y="2464366"/>
                <a:ext cx="645996" cy="1483630"/>
              </a:xfrm>
              <a:prstGeom prst="straightConnector1">
                <a:avLst/>
              </a:prstGeom>
              <a:ln w="50800">
                <a:solidFill>
                  <a:schemeClr val="accent2">
                    <a:lumMod val="40000"/>
                    <a:lumOff val="60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H="1" flipV="1">
                <a:off x="6327323" y="2464366"/>
                <a:ext cx="1076481" cy="1483630"/>
              </a:xfrm>
              <a:prstGeom prst="straightConnector1">
                <a:avLst/>
              </a:prstGeom>
              <a:ln w="50800">
                <a:solidFill>
                  <a:schemeClr val="accent2">
                    <a:lumMod val="40000"/>
                    <a:lumOff val="60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/>
            <p:cNvCxnSpPr/>
            <p:nvPr/>
          </p:nvCxnSpPr>
          <p:spPr>
            <a:xfrm flipH="1" flipV="1">
              <a:off x="4890567" y="2464366"/>
              <a:ext cx="430283" cy="2813252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87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AWStream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profiles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across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dimensions?</a:t>
            </a:r>
            <a:endParaRPr lang="en-US" dirty="0" smtClean="0"/>
          </a:p>
          <a:p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AWStream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profile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efficiently</a:t>
            </a:r>
            <a:r>
              <a:rPr lang="zh-CN" altLang="en-US" dirty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profiling?</a:t>
            </a:r>
            <a:endParaRPr lang="en-US" dirty="0" smtClean="0"/>
          </a:p>
          <a:p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AWStream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improve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freshness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fidelity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insufficient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bandwidth?</a:t>
            </a:r>
            <a:endParaRPr lang="en-US" altLang="zh-CN" dirty="0"/>
          </a:p>
          <a:p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profiles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guide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allocations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among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applications?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AWStream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EB2A62"/>
                </a:solidFill>
              </a:rPr>
              <a:t>accurate</a:t>
            </a:r>
            <a:r>
              <a:rPr lang="zh-CN" altLang="en-US" dirty="0" smtClean="0">
                <a:solidFill>
                  <a:srgbClr val="EB2A62"/>
                </a:solidFill>
              </a:rPr>
              <a:t> </a:t>
            </a:r>
            <a:r>
              <a:rPr lang="en-US" altLang="zh-CN" dirty="0" smtClean="0">
                <a:solidFill>
                  <a:srgbClr val="EB2A62"/>
                </a:solidFill>
              </a:rPr>
              <a:t>profiles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across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dimensions?</a:t>
            </a:r>
            <a:endParaRPr lang="en-US" dirty="0" smtClean="0"/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Can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 err="1" smtClean="0">
                <a:solidFill>
                  <a:schemeClr val="bg1">
                    <a:lumMod val="65000"/>
                  </a:schemeClr>
                </a:solidFill>
              </a:rPr>
              <a:t>AWStream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profile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efficiently</a:t>
            </a:r>
            <a:r>
              <a:rPr lang="en-US" altLang="zh-CN" dirty="0"/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support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online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profiling?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AWStream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EB2A62"/>
                </a:solidFill>
              </a:rPr>
              <a:t>runtime</a:t>
            </a:r>
            <a:r>
              <a:rPr lang="zh-CN" altLang="en-US" dirty="0" smtClean="0">
                <a:solidFill>
                  <a:srgbClr val="EB2A62"/>
                </a:solidFill>
              </a:rPr>
              <a:t> </a:t>
            </a:r>
            <a:r>
              <a:rPr lang="en-US" altLang="zh-CN" dirty="0" smtClean="0"/>
              <a:t>improve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freshness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fidelity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insufficient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bandwidth?</a:t>
            </a:r>
            <a:endParaRPr lang="en-US" altLang="zh-CN" dirty="0"/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Can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we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use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profiles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guide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bandwidth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allocations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among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multiple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applications?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across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dimensions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960223"/>
            <a:ext cx="3657600" cy="2743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1960223"/>
            <a:ext cx="3657600" cy="2743200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90513" y="1610255"/>
            <a:ext cx="2315059" cy="388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 smtClean="0"/>
              <a:t>Pedestrian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Detection</a:t>
            </a:r>
            <a:endParaRPr lang="en-US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710479" y="1633094"/>
            <a:ext cx="2315059" cy="388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 smtClean="0"/>
              <a:t>Augmented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Reality</a:t>
            </a:r>
            <a:endParaRPr lang="en-US" sz="200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436033" y="4969935"/>
            <a:ext cx="8271933" cy="10587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Optimal </a:t>
            </a:r>
            <a:r>
              <a:rPr lang="en-US" sz="2400" dirty="0"/>
              <a:t>strategy </a:t>
            </a:r>
            <a:r>
              <a:rPr lang="en-US" altLang="zh-CN" sz="2400" dirty="0"/>
              <a:t>needs</a:t>
            </a:r>
            <a:r>
              <a:rPr lang="zh-CN" altLang="en-US" sz="2400" dirty="0"/>
              <a:t> </a:t>
            </a:r>
            <a:r>
              <a:rPr lang="en-US" altLang="zh-CN" sz="2400" dirty="0"/>
              <a:t>multiple</a:t>
            </a:r>
            <a:r>
              <a:rPr lang="zh-CN" altLang="en-US" sz="2400" dirty="0"/>
              <a:t> </a:t>
            </a:r>
            <a:r>
              <a:rPr lang="en-US" altLang="zh-CN" sz="2400" dirty="0"/>
              <a:t>dimensions</a:t>
            </a:r>
            <a:endParaRPr lang="en-US" sz="2400" dirty="0"/>
          </a:p>
          <a:p>
            <a:r>
              <a:rPr lang="en-US" sz="2400" dirty="0"/>
              <a:t>For the same application, different dimensions have different impact.</a:t>
            </a:r>
          </a:p>
          <a:p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sz="2400" dirty="0"/>
              <a:t>different applications, the same dimension has different impact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82512" y="1729383"/>
            <a:ext cx="3630508" cy="1992874"/>
            <a:chOff x="4087214" y="1752222"/>
            <a:chExt cx="3630508" cy="1992874"/>
          </a:xfrm>
        </p:grpSpPr>
        <p:grpSp>
          <p:nvGrpSpPr>
            <p:cNvPr id="28" name="Group 27"/>
            <p:cNvGrpSpPr/>
            <p:nvPr/>
          </p:nvGrpSpPr>
          <p:grpSpPr>
            <a:xfrm>
              <a:off x="4087214" y="1752222"/>
              <a:ext cx="3168688" cy="1206436"/>
              <a:chOff x="-44570" y="1742112"/>
              <a:chExt cx="3137629" cy="1104055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H="1" flipV="1">
                <a:off x="1095536" y="2226735"/>
                <a:ext cx="1997523" cy="619432"/>
              </a:xfrm>
              <a:prstGeom prst="straightConnector1">
                <a:avLst/>
              </a:prstGeom>
              <a:ln w="50800">
                <a:solidFill>
                  <a:schemeClr val="accent2">
                    <a:lumMod val="40000"/>
                    <a:lumOff val="60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-44570" y="1742112"/>
                <a:ext cx="1243833" cy="5351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>
                    <a:latin typeface="Garamond" charset="0"/>
                    <a:ea typeface="Garamond" charset="0"/>
                    <a:cs typeface="Garamond" charset="0"/>
                  </a:rPr>
                  <a:t>Different</a:t>
                </a:r>
                <a:endParaRPr lang="en-US" altLang="zh-CN" sz="1600" b="1" dirty="0">
                  <a:latin typeface="Garamond" charset="0"/>
                  <a:ea typeface="Garamond" charset="0"/>
                  <a:cs typeface="Garamond" charset="0"/>
                </a:endParaRPr>
              </a:p>
              <a:p>
                <a:r>
                  <a:rPr lang="en-US" altLang="zh-CN" sz="1600" b="1" dirty="0" smtClean="0">
                    <a:latin typeface="Garamond" charset="0"/>
                    <a:ea typeface="Garamond" charset="0"/>
                    <a:cs typeface="Garamond" charset="0"/>
                  </a:rPr>
                  <a:t>Dimensions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flipH="1" flipV="1">
              <a:off x="5238606" y="2288282"/>
              <a:ext cx="2479116" cy="1456814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825875" y="2958657"/>
            <a:ext cx="3572453" cy="1739476"/>
            <a:chOff x="3379189" y="344514"/>
            <a:chExt cx="3572453" cy="1739476"/>
          </a:xfrm>
        </p:grpSpPr>
        <p:grpSp>
          <p:nvGrpSpPr>
            <p:cNvPr id="45" name="Group 44"/>
            <p:cNvGrpSpPr/>
            <p:nvPr/>
          </p:nvGrpSpPr>
          <p:grpSpPr>
            <a:xfrm>
              <a:off x="3379189" y="1103554"/>
              <a:ext cx="2134753" cy="980436"/>
              <a:chOff x="-745655" y="1148491"/>
              <a:chExt cx="2113828" cy="897234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-745655" y="1148491"/>
                <a:ext cx="738810" cy="593621"/>
              </a:xfrm>
              <a:prstGeom prst="straightConnector1">
                <a:avLst/>
              </a:prstGeom>
              <a:ln w="50800">
                <a:solidFill>
                  <a:schemeClr val="accent2">
                    <a:lumMod val="40000"/>
                    <a:lumOff val="60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-388969" y="1735901"/>
                <a:ext cx="1757142" cy="30982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>
                    <a:latin typeface="Garamond" charset="0"/>
                    <a:ea typeface="Garamond" charset="0"/>
                    <a:cs typeface="Garamond" charset="0"/>
                  </a:rPr>
                  <a:t>Same</a:t>
                </a:r>
                <a:r>
                  <a:rPr lang="zh-CN" altLang="en-US" sz="1600" b="1" dirty="0" smtClean="0">
                    <a:latin typeface="Garamond" charset="0"/>
                    <a:ea typeface="Garamond" charset="0"/>
                    <a:cs typeface="Garamond" charset="0"/>
                  </a:rPr>
                  <a:t> </a:t>
                </a:r>
                <a:r>
                  <a:rPr lang="en-US" altLang="zh-CN" sz="1600" b="1" dirty="0" smtClean="0">
                    <a:latin typeface="Garamond" charset="0"/>
                    <a:ea typeface="Garamond" charset="0"/>
                    <a:cs typeface="Garamond" charset="0"/>
                  </a:rPr>
                  <a:t>Dimension</a:t>
                </a:r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>
            <a:xfrm flipH="1">
              <a:off x="5263793" y="344514"/>
              <a:ext cx="1687849" cy="1428672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27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00225" y="2553730"/>
            <a:ext cx="2425786" cy="1370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10962" y="2021770"/>
            <a:ext cx="3056975" cy="426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4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uiExpand="1" build="p"/>
      <p:bldP spid="24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precise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2629694"/>
            <a:ext cx="3657600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945474"/>
            <a:ext cx="4328583" cy="1761993"/>
          </a:xfrm>
        </p:spPr>
        <p:txBody>
          <a:bodyPr>
            <a:normAutofit/>
          </a:bodyPr>
          <a:lstStyle/>
          <a:p>
            <a:r>
              <a:rPr lang="en-US" sz="2400" dirty="0"/>
              <a:t>The effect of each dimension is not significantly </a:t>
            </a:r>
            <a:r>
              <a:rPr lang="en-US" sz="2400" dirty="0" smtClean="0"/>
              <a:t>different.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profile offers </a:t>
            </a:r>
            <a:r>
              <a:rPr lang="en-US" sz="2400" dirty="0">
                <a:solidFill>
                  <a:srgbClr val="EB2A62"/>
                </a:solidFill>
              </a:rPr>
              <a:t>quantified</a:t>
            </a:r>
            <a:r>
              <a:rPr lang="en-US" sz="2400" dirty="0"/>
              <a:t> effects of </a:t>
            </a:r>
            <a:r>
              <a:rPr lang="en-US" altLang="zh-CN" sz="2400" dirty="0" smtClean="0"/>
              <a:t>adaptation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options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Runtime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/>
              <a:t>B</a:t>
            </a:r>
            <a:r>
              <a:rPr lang="en-US" altLang="zh-CN" dirty="0" smtClean="0"/>
              <a:t>aselines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9800" b="78318"/>
          <a:stretch/>
        </p:blipFill>
        <p:spPr>
          <a:xfrm>
            <a:off x="730250" y="1921790"/>
            <a:ext cx="7785100" cy="573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90201"/>
          <a:stretch/>
        </p:blipFill>
        <p:spPr>
          <a:xfrm>
            <a:off x="730250" y="1448879"/>
            <a:ext cx="7785100" cy="4729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21682" b="66436"/>
          <a:stretch/>
        </p:blipFill>
        <p:spPr>
          <a:xfrm>
            <a:off x="730250" y="2495227"/>
            <a:ext cx="7785100" cy="5734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33566" b="39137"/>
          <a:stretch/>
        </p:blipFill>
        <p:spPr>
          <a:xfrm>
            <a:off x="730250" y="3068665"/>
            <a:ext cx="7785100" cy="13173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60862" b="21796"/>
          <a:stretch/>
        </p:blipFill>
        <p:spPr>
          <a:xfrm>
            <a:off x="730250" y="4386021"/>
            <a:ext cx="7785100" cy="836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78203" b="-1"/>
          <a:stretch/>
        </p:blipFill>
        <p:spPr>
          <a:xfrm>
            <a:off x="730250" y="5222930"/>
            <a:ext cx="7785100" cy="10519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3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Wide-Area Streaming Analytics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67" y="1887197"/>
            <a:ext cx="6155517" cy="3375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316" y="3928282"/>
            <a:ext cx="840922" cy="1084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91" y="2948266"/>
            <a:ext cx="910150" cy="10032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927" y="2771060"/>
            <a:ext cx="2890713" cy="1157222"/>
          </a:xfrm>
          <a:prstGeom prst="rect">
            <a:avLst/>
          </a:prstGeom>
          <a:effectLst/>
        </p:spPr>
      </p:pic>
      <p:sp>
        <p:nvSpPr>
          <p:cNvPr id="15" name="Right Arrow 14"/>
          <p:cNvSpPr/>
          <p:nvPr/>
        </p:nvSpPr>
        <p:spPr>
          <a:xfrm>
            <a:off x="2467203" y="3255830"/>
            <a:ext cx="3312670" cy="319170"/>
          </a:xfrm>
          <a:prstGeom prst="rightArrow">
            <a:avLst>
              <a:gd name="adj1" fmla="val 50000"/>
              <a:gd name="adj2" fmla="val 77997"/>
            </a:avLst>
          </a:prstGeom>
          <a:solidFill>
            <a:srgbClr val="3E7F9F"/>
          </a:solidFill>
          <a:ln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74139">
            <a:off x="2530591" y="2408139"/>
            <a:ext cx="3312670" cy="319170"/>
          </a:xfrm>
          <a:prstGeom prst="rightArrow">
            <a:avLst>
              <a:gd name="adj1" fmla="val 50000"/>
              <a:gd name="adj2" fmla="val 77997"/>
            </a:avLst>
          </a:prstGeom>
          <a:solidFill>
            <a:srgbClr val="3E7F9F"/>
          </a:solidFill>
          <a:ln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20980683">
            <a:off x="2606176" y="4090461"/>
            <a:ext cx="3312670" cy="319170"/>
          </a:xfrm>
          <a:prstGeom prst="rightArrow">
            <a:avLst>
              <a:gd name="adj1" fmla="val 50000"/>
              <a:gd name="adj2" fmla="val 77997"/>
            </a:avLst>
          </a:prstGeom>
          <a:solidFill>
            <a:srgbClr val="3E7F9F"/>
          </a:solidFill>
          <a:ln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628651" y="5320233"/>
            <a:ext cx="3094264" cy="13581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 smtClean="0"/>
              <a:t>Demand</a:t>
            </a:r>
          </a:p>
          <a:p>
            <a:pPr marL="0" indent="0">
              <a:buNone/>
            </a:pPr>
            <a:r>
              <a:rPr lang="en-US" altLang="zh-CN" sz="2400" dirty="0" smtClean="0"/>
              <a:t>Huge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data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generated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edge</a:t>
            </a:r>
            <a:endParaRPr lang="en-US" sz="2400" dirty="0"/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4629150" y="5320233"/>
            <a:ext cx="3886200" cy="13581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 dirty="0" smtClean="0"/>
              <a:t>Resource</a:t>
            </a:r>
          </a:p>
          <a:p>
            <a:pPr marL="0" indent="0">
              <a:buNone/>
            </a:pPr>
            <a:r>
              <a:rPr lang="en-US" altLang="zh-CN" sz="2400" dirty="0" smtClean="0"/>
              <a:t>Scarce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varying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WAN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bandwidth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8575" y="1622703"/>
            <a:ext cx="1108758" cy="11483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9166"/>
            <a:ext cx="7315200" cy="635000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8"/>
          <a:stretch/>
        </p:blipFill>
        <p:spPr>
          <a:xfrm>
            <a:off x="1367692" y="2867185"/>
            <a:ext cx="6408615" cy="3595527"/>
          </a:xfrm>
        </p:spPr>
      </p:pic>
      <p:pic>
        <p:nvPicPr>
          <p:cNvPr id="15" name="Content Placeholder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52"/>
          <a:stretch/>
        </p:blipFill>
        <p:spPr>
          <a:xfrm>
            <a:off x="1367692" y="1255713"/>
            <a:ext cx="6408615" cy="1611473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512400" y="2025587"/>
            <a:ext cx="1535568" cy="646331"/>
            <a:chOff x="2512400" y="2025587"/>
            <a:chExt cx="1535568" cy="646331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3541143" y="2143198"/>
              <a:ext cx="506825" cy="129355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12400" y="2025587"/>
              <a:ext cx="1028743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Traffic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shaping</a:t>
              </a:r>
              <a:endParaRPr lang="en-US" b="1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527441" y="1289409"/>
            <a:ext cx="2317461" cy="853789"/>
            <a:chOff x="3527441" y="1289409"/>
            <a:chExt cx="2317461" cy="853789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5358796" y="1608551"/>
              <a:ext cx="46922" cy="534647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527441" y="1289409"/>
              <a:ext cx="2317461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More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Traffic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shaping</a:t>
              </a:r>
              <a:endParaRPr lang="en-US" b="1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912542" y="1984197"/>
            <a:ext cx="2118696" cy="403922"/>
            <a:chOff x="5654168" y="2444853"/>
            <a:chExt cx="2118696" cy="403922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5654168" y="2444853"/>
              <a:ext cx="410456" cy="77634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912137" y="2479443"/>
              <a:ext cx="1860727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Remove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shaping</a:t>
              </a:r>
              <a:endParaRPr lang="en-US" b="1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862870" y="3151194"/>
            <a:ext cx="1964064" cy="813808"/>
            <a:chOff x="4862870" y="3151194"/>
            <a:chExt cx="1964064" cy="813808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5231001" y="3151194"/>
              <a:ext cx="551234" cy="471048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862870" y="3595670"/>
              <a:ext cx="1964064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TCP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hurts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latency</a:t>
              </a:r>
              <a:endParaRPr lang="en-US" b="1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599493" y="5299361"/>
            <a:ext cx="2802913" cy="496322"/>
            <a:chOff x="5599493" y="5299361"/>
            <a:chExt cx="2802913" cy="496322"/>
          </a:xfrm>
        </p:grpSpPr>
        <p:sp>
          <p:nvSpPr>
            <p:cNvPr id="52" name="TextBox 51"/>
            <p:cNvSpPr txBox="1"/>
            <p:nvPr/>
          </p:nvSpPr>
          <p:spPr>
            <a:xfrm>
              <a:off x="6225592" y="5299361"/>
              <a:ext cx="2176814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UDP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hurts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accuracy</a:t>
              </a:r>
              <a:endParaRPr lang="en-US" b="1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5599493" y="5484027"/>
              <a:ext cx="626099" cy="311656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6826934" y="1021843"/>
            <a:ext cx="2271183" cy="369332"/>
            <a:chOff x="6826934" y="1021843"/>
            <a:chExt cx="2271183" cy="369332"/>
          </a:xfrm>
        </p:grpSpPr>
        <p:sp>
          <p:nvSpPr>
            <p:cNvPr id="61" name="TextBox 60"/>
            <p:cNvSpPr txBox="1"/>
            <p:nvPr/>
          </p:nvSpPr>
          <p:spPr>
            <a:xfrm>
              <a:off x="7237390" y="1021843"/>
              <a:ext cx="1860727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TCP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catching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up</a:t>
              </a:r>
              <a:endParaRPr lang="en-US" b="1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6826934" y="1217779"/>
              <a:ext cx="410456" cy="95012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30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22059" y="103284"/>
            <a:ext cx="6315331" cy="946870"/>
            <a:chOff x="922059" y="103284"/>
            <a:chExt cx="6315331" cy="946870"/>
          </a:xfrm>
        </p:grpSpPr>
        <p:sp>
          <p:nvSpPr>
            <p:cNvPr id="25" name="Rectangle 24"/>
            <p:cNvSpPr/>
            <p:nvPr/>
          </p:nvSpPr>
          <p:spPr>
            <a:xfrm>
              <a:off x="922059" y="103284"/>
              <a:ext cx="6315331" cy="5577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98669" y="492357"/>
              <a:ext cx="1665704" cy="5577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91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21831" y="359166"/>
            <a:ext cx="1254432" cy="353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9166"/>
            <a:ext cx="7315200" cy="635000"/>
          </a:xfrm>
          <a:prstGeom prst="rect">
            <a:avLst/>
          </a:prstGeom>
        </p:spPr>
      </p:pic>
      <p:pic>
        <p:nvPicPr>
          <p:cNvPr id="15" name="Content Placeholder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92" y="1255753"/>
            <a:ext cx="6408615" cy="5206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983941" y="3073115"/>
            <a:ext cx="2877670" cy="646331"/>
            <a:chOff x="6090893" y="3059668"/>
            <a:chExt cx="2300423" cy="646331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6090893" y="3232884"/>
              <a:ext cx="294409" cy="88540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368873" y="3059668"/>
              <a:ext cx="2022443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91440" rIns="0" rtlCol="0">
              <a:spAutoFit/>
            </a:bodyPr>
            <a:lstStyle/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Manual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policy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does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not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have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enough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adaptation</a:t>
              </a:r>
              <a:endParaRPr lang="en-US" b="1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31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22059" y="103284"/>
            <a:ext cx="4485513" cy="946870"/>
            <a:chOff x="922059" y="103284"/>
            <a:chExt cx="4485513" cy="946870"/>
          </a:xfrm>
        </p:grpSpPr>
        <p:sp>
          <p:nvSpPr>
            <p:cNvPr id="10" name="Rectangle 9"/>
            <p:cNvSpPr/>
            <p:nvPr/>
          </p:nvSpPr>
          <p:spPr>
            <a:xfrm>
              <a:off x="922059" y="103284"/>
              <a:ext cx="4485513" cy="5577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8669" y="492357"/>
              <a:ext cx="1665704" cy="5577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962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33614" y="359166"/>
            <a:ext cx="1317356" cy="353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9166"/>
            <a:ext cx="7315200" cy="635000"/>
          </a:xfrm>
          <a:prstGeom prst="rect">
            <a:avLst/>
          </a:prstGeom>
        </p:spPr>
      </p:pic>
      <p:pic>
        <p:nvPicPr>
          <p:cNvPr id="15" name="Content Placeholder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92" y="1255753"/>
            <a:ext cx="6408614" cy="5206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912138" y="3354136"/>
            <a:ext cx="2686838" cy="2335034"/>
            <a:chOff x="5912138" y="3354136"/>
            <a:chExt cx="2686838" cy="2335034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5912138" y="3527352"/>
              <a:ext cx="473164" cy="104474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368873" y="3354136"/>
              <a:ext cx="1984713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Bounded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Latency</a:t>
              </a:r>
              <a:endParaRPr lang="en-US" b="1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912138" y="5284922"/>
              <a:ext cx="718554" cy="208132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614263" y="5319838"/>
              <a:ext cx="1984713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Policy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Oscillation</a:t>
              </a:r>
              <a:endParaRPr lang="en-US" b="1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32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53603" y="460641"/>
            <a:ext cx="1665704" cy="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786408" y="649772"/>
            <a:ext cx="929898" cy="317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92" y="1255753"/>
            <a:ext cx="6408614" cy="520699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695268" y="3297460"/>
            <a:ext cx="558404" cy="169640"/>
          </a:xfrm>
          <a:prstGeom prst="straightConnector1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7244" y="3124244"/>
            <a:ext cx="167428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Garamond" charset="0"/>
                <a:ea typeface="Garamond" charset="0"/>
                <a:cs typeface="Garamond" charset="0"/>
              </a:rPr>
              <a:t>Latency</a:t>
            </a:r>
            <a:r>
              <a:rPr lang="zh-CN" altLang="en-US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b="1" dirty="0" smtClean="0">
                <a:latin typeface="Garamond" charset="0"/>
                <a:ea typeface="Garamond" charset="0"/>
                <a:cs typeface="Garamond" charset="0"/>
              </a:rPr>
              <a:t>due</a:t>
            </a:r>
            <a:r>
              <a:rPr lang="zh-CN" altLang="en-US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b="1" dirty="0" smtClean="0">
                <a:latin typeface="Garamond" charset="0"/>
                <a:ea typeface="Garamond" charset="0"/>
                <a:cs typeface="Garamond" charset="0"/>
              </a:rPr>
              <a:t>to</a:t>
            </a:r>
            <a:r>
              <a:rPr lang="zh-CN" altLang="en-US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b="1" dirty="0" smtClean="0">
                <a:latin typeface="Garamond" charset="0"/>
                <a:ea typeface="Garamond" charset="0"/>
                <a:cs typeface="Garamond" charset="0"/>
              </a:rPr>
              <a:t>buffering</a:t>
            </a:r>
            <a:endParaRPr lang="en-US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9166"/>
            <a:ext cx="7315200" cy="635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33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85134" y="97579"/>
            <a:ext cx="1665704" cy="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7803" y="374664"/>
            <a:ext cx="1053885" cy="3072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9166"/>
            <a:ext cx="7315200" cy="635000"/>
          </a:xfrm>
          <a:prstGeom prst="rect">
            <a:avLst/>
          </a:prstGeom>
        </p:spPr>
      </p:pic>
      <p:pic>
        <p:nvPicPr>
          <p:cNvPr id="15" name="Content Placeholder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92" y="1255753"/>
            <a:ext cx="6408614" cy="520699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822576" y="3944054"/>
            <a:ext cx="1663570" cy="388829"/>
          </a:xfrm>
          <a:prstGeom prst="straightConnector1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75589" y="4159667"/>
            <a:ext cx="167428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Garamond" charset="0"/>
                <a:ea typeface="Garamond" charset="0"/>
                <a:cs typeface="Garamond" charset="0"/>
              </a:rPr>
              <a:t>Low</a:t>
            </a:r>
            <a:r>
              <a:rPr lang="zh-CN" altLang="en-US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b="1" dirty="0" smtClean="0">
                <a:latin typeface="Garamond" charset="0"/>
                <a:ea typeface="Garamond" charset="0"/>
                <a:cs typeface="Garamond" charset="0"/>
              </a:rPr>
              <a:t>latency</a:t>
            </a:r>
          </a:p>
          <a:p>
            <a:r>
              <a:rPr lang="en-US" altLang="zh-CN" b="1" dirty="0" smtClean="0">
                <a:latin typeface="Garamond" charset="0"/>
                <a:ea typeface="Garamond" charset="0"/>
                <a:cs typeface="Garamond" charset="0"/>
              </a:rPr>
              <a:t>High</a:t>
            </a:r>
            <a:r>
              <a:rPr lang="zh-CN" altLang="en-US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b="1" dirty="0" smtClean="0">
                <a:latin typeface="Garamond" charset="0"/>
                <a:ea typeface="Garamond" charset="0"/>
                <a:cs typeface="Garamond" charset="0"/>
              </a:rPr>
              <a:t>accuracy</a:t>
            </a:r>
            <a:endParaRPr lang="en-US" b="1" dirty="0">
              <a:latin typeface="Garamond" charset="0"/>
              <a:ea typeface="Garamond" charset="0"/>
              <a:cs typeface="Garamond" charset="0"/>
            </a:endParaRPr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903259" y="4482833"/>
            <a:ext cx="1472330" cy="538778"/>
          </a:xfrm>
          <a:prstGeom prst="straightConnector1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1690691"/>
            <a:ext cx="6235700" cy="2100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91" y="4224148"/>
            <a:ext cx="4405818" cy="226995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Runtime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Summary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5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74" y="368909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74" y="1690691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emerging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wide-area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streaming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analytics</a:t>
            </a:r>
          </a:p>
          <a:p>
            <a:pPr lvl="1"/>
            <a:r>
              <a:rPr lang="en-US" altLang="zh-CN" dirty="0" smtClean="0"/>
              <a:t>They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becoming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pervasive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IoT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applications</a:t>
            </a:r>
          </a:p>
          <a:p>
            <a:pPr lvl="1"/>
            <a:r>
              <a:rPr lang="en-US" altLang="zh-CN" dirty="0" smtClean="0"/>
              <a:t>They</a:t>
            </a:r>
            <a:r>
              <a:rPr lang="zh-CN" altLang="en-US" dirty="0" smtClean="0"/>
              <a:t> </a:t>
            </a:r>
            <a:r>
              <a:rPr lang="en-US" altLang="zh-CN" dirty="0" smtClean="0"/>
              <a:t>must</a:t>
            </a:r>
            <a:r>
              <a:rPr lang="zh-CN" altLang="en-US" dirty="0" smtClean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scarce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smtClean="0"/>
              <a:t>varying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</a:t>
            </a:r>
            <a:r>
              <a:rPr lang="zh-CN" altLang="en-US" dirty="0" smtClean="0"/>
              <a:t> </a:t>
            </a:r>
            <a:r>
              <a:rPr lang="en-US" altLang="zh-CN" dirty="0"/>
              <a:t>bandwidth </a:t>
            </a:r>
            <a:endParaRPr lang="en-US" altLang="zh-CN" dirty="0" smtClean="0"/>
          </a:p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present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AWStream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systematic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quantitative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approach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towards</a:t>
            </a:r>
            <a:r>
              <a:rPr lang="zh-CN" altLang="en-US" dirty="0" smtClean="0"/>
              <a:t> </a:t>
            </a:r>
            <a:r>
              <a:rPr lang="en-US" altLang="zh-CN" dirty="0" smtClean="0"/>
              <a:t>adaptation</a:t>
            </a:r>
          </a:p>
          <a:p>
            <a:pPr lvl="1"/>
            <a:r>
              <a:rPr lang="en-US" altLang="zh-CN" dirty="0" smtClean="0"/>
              <a:t>Novel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APIs,</a:t>
            </a:r>
            <a:r>
              <a:rPr lang="zh-CN" altLang="en-US" dirty="0" smtClean="0"/>
              <a:t> </a:t>
            </a:r>
            <a:r>
              <a:rPr lang="en-US" altLang="zh-CN" dirty="0" smtClean="0"/>
              <a:t>automatic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profiling,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adaptation</a:t>
            </a:r>
            <a:endParaRPr lang="en-US" dirty="0" smtClean="0"/>
          </a:p>
          <a:p>
            <a:endParaRPr lang="en-US" dirty="0" smtClean="0"/>
          </a:p>
          <a:p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questions,</a:t>
            </a:r>
            <a:endParaRPr lang="en-US" dirty="0" smtClean="0"/>
          </a:p>
          <a:p>
            <a:pPr lvl="1"/>
            <a:r>
              <a:rPr lang="en-US" altLang="zh-CN" dirty="0" smtClean="0"/>
              <a:t>Contact:</a:t>
            </a:r>
            <a:r>
              <a:rPr lang="zh-CN" altLang="en-US" dirty="0" smtClean="0"/>
              <a:t> </a:t>
            </a:r>
            <a:r>
              <a:rPr lang="en-US" altLang="zh-CN" dirty="0" smtClean="0"/>
              <a:t>Ben</a:t>
            </a:r>
            <a:r>
              <a:rPr lang="zh-CN" altLang="en-US" dirty="0" smtClean="0"/>
              <a:t> </a:t>
            </a:r>
            <a:r>
              <a:rPr lang="en-US" altLang="zh-CN" dirty="0" smtClean="0"/>
              <a:t>Zhang,</a:t>
            </a:r>
            <a:r>
              <a:rPr lang="zh-CN" altLang="en-US" dirty="0" smtClean="0"/>
              <a:t> </a:t>
            </a:r>
            <a:r>
              <a:rPr lang="en-US" altLang="zh-CN" dirty="0" smtClean="0">
                <a:hlinkClick r:id="rId3"/>
              </a:rPr>
              <a:t>benzh@cs.berkeley.edu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Slides:</a:t>
            </a:r>
            <a:r>
              <a:rPr lang="zh-CN" altLang="en-US" dirty="0" smtClean="0"/>
              <a:t> </a:t>
            </a:r>
            <a:r>
              <a:rPr lang="en-US" altLang="zh-CN" dirty="0">
                <a:hlinkClick r:id="rId4"/>
              </a:rPr>
              <a:t>https://</a:t>
            </a:r>
            <a:r>
              <a:rPr lang="en-US" altLang="zh-CN" dirty="0" smtClean="0">
                <a:hlinkClick r:id="rId4"/>
              </a:rPr>
              <a:t>awstream.github.io/talk/talk.pdf</a:t>
            </a:r>
            <a:endParaRPr lang="en-US" altLang="zh-CN" dirty="0"/>
          </a:p>
          <a:p>
            <a:pPr lvl="1"/>
            <a:r>
              <a:rPr lang="en-US" altLang="zh-CN" dirty="0" smtClean="0"/>
              <a:t>Repository:</a:t>
            </a:r>
            <a:r>
              <a:rPr lang="zh-CN" altLang="en-US" dirty="0" smtClean="0"/>
              <a:t> </a:t>
            </a:r>
            <a:r>
              <a:rPr lang="en-US" altLang="zh-CN" dirty="0">
                <a:hlinkClick r:id="rId5"/>
              </a:rPr>
              <a:t>https://</a:t>
            </a:r>
            <a:r>
              <a:rPr lang="en-US" altLang="zh-CN" dirty="0" smtClean="0">
                <a:hlinkClick r:id="rId5"/>
              </a:rPr>
              <a:t>github.com/awstream</a:t>
            </a:r>
            <a:r>
              <a:rPr lang="zh-CN" altLang="en-US" dirty="0" smtClean="0"/>
              <a:t> 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09" y="4581796"/>
            <a:ext cx="1770522" cy="16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6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8650" y="1538896"/>
          <a:ext cx="7886704" cy="3108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11598"/>
                <a:gridCol w="1487837"/>
                <a:gridCol w="1906292"/>
                <a:gridCol w="2780977"/>
              </a:tblGrid>
              <a:tr h="3477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Application</a:t>
                      </a:r>
                      <a:endParaRPr lang="en-US" sz="1800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Knobs</a:t>
                      </a:r>
                      <a:endParaRPr lang="en-US" sz="1800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Accuracy</a:t>
                      </a:r>
                      <a:endParaRPr lang="en-US" sz="1800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Dataset</a:t>
                      </a:r>
                      <a:endParaRPr lang="en-US" sz="1800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  <a:tr h="8486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Augmented</a:t>
                      </a:r>
                      <a:r>
                        <a:rPr lang="zh-CN" altLang="en-US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Reality</a:t>
                      </a:r>
                      <a:endParaRPr lang="en-US" sz="1800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Resolution</a:t>
                      </a:r>
                    </a:p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Frame</a:t>
                      </a:r>
                      <a:r>
                        <a:rPr lang="zh-CN" altLang="en-US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rate</a:t>
                      </a:r>
                    </a:p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Quantization</a:t>
                      </a:r>
                      <a:endParaRPr lang="en-US" sz="1800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F1</a:t>
                      </a:r>
                      <a:r>
                        <a:rPr lang="zh-CN" altLang="en-US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Score</a:t>
                      </a:r>
                    </a:p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[</a:t>
                      </a:r>
                      <a:r>
                        <a:rPr lang="en-US" altLang="zh-CN" sz="1800" i="0" dirty="0" err="1" smtClean="0">
                          <a:latin typeface="Garamond" charset="0"/>
                          <a:ea typeface="Garamond" charset="0"/>
                          <a:cs typeface="Garamond" charset="0"/>
                        </a:rPr>
                        <a:t>Rijsbergen</a:t>
                      </a:r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,</a:t>
                      </a:r>
                      <a:r>
                        <a:rPr lang="zh-CN" altLang="en-US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1979]</a:t>
                      </a:r>
                      <a:endParaRPr lang="en-US" sz="1800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iPhone</a:t>
                      </a:r>
                      <a:r>
                        <a:rPr lang="zh-CN" altLang="en-US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video</a:t>
                      </a:r>
                      <a:r>
                        <a:rPr lang="zh-CN" altLang="en-US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clips</a:t>
                      </a:r>
                    </a:p>
                    <a:p>
                      <a:pPr algn="ctr"/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Training:</a:t>
                      </a:r>
                      <a:r>
                        <a:rPr lang="zh-CN" altLang="en-US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office,</a:t>
                      </a:r>
                      <a:r>
                        <a:rPr lang="zh-CN" altLang="en-US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24s</a:t>
                      </a:r>
                    </a:p>
                    <a:p>
                      <a:pPr algn="ctr"/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Testing:</a:t>
                      </a:r>
                      <a:r>
                        <a:rPr lang="zh-CN" altLang="en-US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home,</a:t>
                      </a:r>
                      <a:r>
                        <a:rPr lang="zh-CN" altLang="en-US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240s</a:t>
                      </a:r>
                      <a:endParaRPr lang="en-US" sz="1800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  <a:tr h="8486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Pedestrian</a:t>
                      </a:r>
                      <a:r>
                        <a:rPr lang="zh-CN" altLang="en-US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Detection</a:t>
                      </a:r>
                      <a:endParaRPr lang="en-US" sz="1800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Resolution</a:t>
                      </a:r>
                    </a:p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Frame</a:t>
                      </a:r>
                      <a:r>
                        <a:rPr lang="zh-CN" altLang="en-US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rate</a:t>
                      </a:r>
                    </a:p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Quantization</a:t>
                      </a:r>
                      <a:endParaRPr lang="en-US" sz="1800" i="0" dirty="0" smtClean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F1</a:t>
                      </a:r>
                      <a:r>
                        <a:rPr lang="zh-CN" altLang="en-US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Score</a:t>
                      </a:r>
                      <a:endParaRPr lang="en-US" sz="1800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MOT</a:t>
                      </a:r>
                      <a:r>
                        <a:rPr lang="zh-CN" altLang="en-US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16</a:t>
                      </a:r>
                      <a:r>
                        <a:rPr lang="zh-CN" altLang="en-US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[Milan</a:t>
                      </a:r>
                      <a:r>
                        <a:rPr lang="zh-CN" altLang="en-US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et</a:t>
                      </a:r>
                      <a:r>
                        <a:rPr lang="zh-CN" altLang="en-US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al.,</a:t>
                      </a:r>
                      <a:r>
                        <a:rPr lang="zh-CN" altLang="en-US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2016]</a:t>
                      </a:r>
                    </a:p>
                    <a:p>
                      <a:pPr algn="ctr"/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Training:</a:t>
                      </a:r>
                      <a:r>
                        <a:rPr lang="zh-CN" altLang="en-US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MOT</a:t>
                      </a:r>
                      <a:r>
                        <a:rPr lang="zh-CN" altLang="en-US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16-04</a:t>
                      </a:r>
                    </a:p>
                    <a:p>
                      <a:pPr algn="ctr"/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Testing:</a:t>
                      </a:r>
                      <a:r>
                        <a:rPr lang="zh-CN" altLang="en-US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MOT</a:t>
                      </a:r>
                      <a:r>
                        <a:rPr lang="zh-CN" altLang="en-US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16-03</a:t>
                      </a:r>
                      <a:endParaRPr lang="en-US" sz="1800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  <a:tr h="8486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Log</a:t>
                      </a:r>
                      <a:r>
                        <a:rPr lang="zh-CN" altLang="en-US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Analysis</a:t>
                      </a:r>
                    </a:p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(Top-K,</a:t>
                      </a:r>
                      <a:r>
                        <a:rPr lang="zh-CN" altLang="en-US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K=50)</a:t>
                      </a:r>
                      <a:endParaRPr lang="en-US" sz="1800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Head</a:t>
                      </a:r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(N)</a:t>
                      </a:r>
                    </a:p>
                    <a:p>
                      <a:pPr algn="ctr"/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Threshold(T)</a:t>
                      </a:r>
                      <a:endParaRPr lang="en-US" sz="1800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Kendall’s</a:t>
                      </a:r>
                      <a:r>
                        <a:rPr lang="zh-CN" altLang="en-US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Tau</a:t>
                      </a:r>
                    </a:p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[Abdi,</a:t>
                      </a:r>
                      <a:r>
                        <a:rPr lang="zh-CN" altLang="en-US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2007]</a:t>
                      </a:r>
                      <a:endParaRPr lang="en-US" sz="1800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0" dirty="0" err="1" smtClean="0">
                          <a:latin typeface="Garamond" charset="0"/>
                          <a:ea typeface="Garamond" charset="0"/>
                          <a:cs typeface="Garamond" charset="0"/>
                        </a:rPr>
                        <a:t>SEC.gov</a:t>
                      </a:r>
                      <a:r>
                        <a:rPr lang="zh-CN" altLang="en-US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logs</a:t>
                      </a:r>
                    </a:p>
                    <a:p>
                      <a:pPr algn="ctr"/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Training:</a:t>
                      </a:r>
                      <a:r>
                        <a:rPr lang="zh-CN" altLang="en-US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4</a:t>
                      </a:r>
                      <a:r>
                        <a:rPr lang="zh-CN" altLang="en-US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days</a:t>
                      </a:r>
                    </a:p>
                    <a:p>
                      <a:pPr algn="ctr"/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Testing:</a:t>
                      </a:r>
                      <a:r>
                        <a:rPr lang="zh-CN" altLang="en-US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16</a:t>
                      </a:r>
                      <a:r>
                        <a:rPr lang="zh-CN" altLang="en-US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i="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days</a:t>
                      </a:r>
                      <a:endParaRPr lang="en-US" sz="1800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071040"/>
            <a:ext cx="7886700" cy="1415890"/>
          </a:xfrm>
        </p:spPr>
      </p:pic>
      <p:sp>
        <p:nvSpPr>
          <p:cNvPr id="8" name="Rounded Rectangle 7"/>
          <p:cNvSpPr/>
          <p:nvPr/>
        </p:nvSpPr>
        <p:spPr>
          <a:xfrm>
            <a:off x="2402237" y="2479728"/>
            <a:ext cx="1394848" cy="3254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Evaluation: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Runtime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07846"/>
              </p:ext>
            </p:extLst>
          </p:nvPr>
        </p:nvGraphicFramePr>
        <p:xfrm>
          <a:off x="743918" y="1580826"/>
          <a:ext cx="7771431" cy="46924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54812"/>
                <a:gridCol w="4916619"/>
              </a:tblGrid>
              <a:tr h="5054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Baseline</a:t>
                      </a:r>
                      <a:endParaRPr lang="en-US" sz="18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Description</a:t>
                      </a:r>
                      <a:endParaRPr lang="en-US" sz="18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  <a:tr h="470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Streaming</a:t>
                      </a:r>
                      <a:r>
                        <a:rPr lang="zh-CN" altLang="en-US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over</a:t>
                      </a:r>
                      <a:r>
                        <a:rPr lang="zh-CN" altLang="en-US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TCP</a:t>
                      </a:r>
                      <a:endParaRPr lang="en-US" sz="18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A non-adaptive approach</a:t>
                      </a:r>
                      <a:endParaRPr lang="en-US" sz="18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  <a:tr h="6202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Streaming</a:t>
                      </a:r>
                      <a:r>
                        <a:rPr lang="zh-CN" altLang="en-US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over</a:t>
                      </a:r>
                      <a:r>
                        <a:rPr lang="zh-CN" altLang="en-US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UDP</a:t>
                      </a:r>
                      <a:endParaRPr lang="en-US" sz="18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A non-adaptive approach, represent</a:t>
                      </a:r>
                      <a:r>
                        <a:rPr lang="en-US" altLang="zh-CN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ing</a:t>
                      </a:r>
                      <a:r>
                        <a:rPr lang="en-US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RTP/UDP/RTSP video streaming</a:t>
                      </a:r>
                      <a:endParaRPr lang="en-US" sz="18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  <a:tr h="12471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 smtClean="0">
                          <a:latin typeface="Garamond" charset="0"/>
                          <a:ea typeface="Garamond" charset="0"/>
                          <a:cs typeface="Garamond" charset="0"/>
                        </a:rPr>
                        <a:t>JetStream</a:t>
                      </a:r>
                      <a:endParaRPr lang="en-US" altLang="zh-CN" sz="1800" dirty="0" smtClean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algn="ctr"/>
                      <a:r>
                        <a:rPr lang="en-US" altLang="zh-CN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[</a:t>
                      </a:r>
                      <a:r>
                        <a:rPr lang="en-US" altLang="zh-CN" sz="1800" dirty="0" err="1" smtClean="0">
                          <a:latin typeface="Garamond" charset="0"/>
                          <a:ea typeface="Garamond" charset="0"/>
                          <a:cs typeface="Garamond" charset="0"/>
                        </a:rPr>
                        <a:t>Rabkin</a:t>
                      </a:r>
                      <a:r>
                        <a:rPr lang="zh-CN" altLang="en-US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et</a:t>
                      </a:r>
                      <a:r>
                        <a:rPr lang="zh-CN" altLang="en-US" sz="180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al.,</a:t>
                      </a:r>
                      <a:r>
                        <a:rPr lang="zh-CN" altLang="en-US" sz="180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baseline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2014]</a:t>
                      </a:r>
                      <a:endParaRPr lang="en-US" sz="18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Manual Policy: “if bandwidth is insufficient, switch to sending images at 75% fidelity, then 50% if there still isn’t enough bandwidth. Beyond that point, reduce the frame rate, but keep the image fidelity.”</a:t>
                      </a:r>
                      <a:endParaRPr lang="en-US" sz="18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  <a:tr h="8860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 smtClean="0">
                          <a:latin typeface="Garamond" charset="0"/>
                          <a:ea typeface="Garamond" charset="0"/>
                          <a:cs typeface="Garamond" charset="0"/>
                        </a:rPr>
                        <a:t>JetStream</a:t>
                      </a:r>
                      <a:r>
                        <a:rPr lang="en-US" altLang="zh-CN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++</a:t>
                      </a:r>
                      <a:endParaRPr lang="en-US" sz="18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Uses adaptation policy generated by </a:t>
                      </a:r>
                      <a:r>
                        <a:rPr lang="en-US" sz="1800" dirty="0" err="1" smtClean="0">
                          <a:latin typeface="Garamond" charset="0"/>
                          <a:ea typeface="Garamond" charset="0"/>
                          <a:cs typeface="Garamond" charset="0"/>
                        </a:rPr>
                        <a:t>AWStream</a:t>
                      </a:r>
                      <a:r>
                        <a:rPr lang="en-US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. </a:t>
                      </a:r>
                      <a:r>
                        <a:rPr lang="en-US" sz="1800" dirty="0" err="1" smtClean="0">
                          <a:latin typeface="Garamond" charset="0"/>
                          <a:ea typeface="Garamond" charset="0"/>
                          <a:cs typeface="Garamond" charset="0"/>
                        </a:rPr>
                        <a:t>JetStream</a:t>
                      </a:r>
                      <a:r>
                        <a:rPr lang="en-US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runtime does not probe (hence may oscillate between policies).</a:t>
                      </a:r>
                      <a:endParaRPr lang="en-US" sz="18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  <a:tr h="8860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HLS</a:t>
                      </a:r>
                    </a:p>
                    <a:p>
                      <a:pPr algn="ctr"/>
                      <a:r>
                        <a:rPr lang="en-US" altLang="zh-CN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[</a:t>
                      </a:r>
                      <a:r>
                        <a:rPr lang="en-US" altLang="zh-CN" sz="1800" dirty="0" err="1" smtClean="0">
                          <a:latin typeface="Garamond" charset="0"/>
                          <a:ea typeface="Garamond" charset="0"/>
                          <a:cs typeface="Garamond" charset="0"/>
                        </a:rPr>
                        <a:t>Pantos</a:t>
                      </a:r>
                      <a:r>
                        <a:rPr lang="zh-CN" altLang="en-US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and</a:t>
                      </a:r>
                      <a:r>
                        <a:rPr lang="zh-CN" altLang="en-US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May,</a:t>
                      </a:r>
                      <a:r>
                        <a:rPr lang="zh-CN" altLang="en-US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</a:t>
                      </a:r>
                      <a:r>
                        <a:rPr lang="en-US" altLang="zh-CN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2016]</a:t>
                      </a:r>
                      <a:endParaRPr lang="en-US" sz="18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HTTP Live Streaming represents popular adaptive video streaming techniques; used for Periscope video stream [Wang et al., 2016].</a:t>
                      </a:r>
                      <a:endParaRPr lang="en-US" sz="18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1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(3)</a:t>
            </a:r>
            <a:r>
              <a:rPr lang="zh-CN" altLang="en-US" dirty="0" smtClean="0"/>
              <a:t> </a:t>
            </a:r>
            <a:r>
              <a:rPr lang="en-US" dirty="0"/>
              <a:t>Runtime </a:t>
            </a:r>
            <a:r>
              <a:rPr lang="en-US" dirty="0" smtClean="0"/>
              <a:t>Adaptatio</a:t>
            </a:r>
            <a:r>
              <a:rPr lang="en-US" altLang="zh-CN" dirty="0" smtClean="0"/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9067" y="2000130"/>
            <a:ext cx="3777650" cy="2865758"/>
          </a:xfrm>
          <a:prstGeom prst="rect">
            <a:avLst/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1069957" y="2071020"/>
            <a:ext cx="3777650" cy="2865758"/>
          </a:xfrm>
          <a:prstGeom prst="rect">
            <a:avLst/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1140848" y="2141910"/>
            <a:ext cx="3777650" cy="2865758"/>
          </a:xfrm>
          <a:prstGeom prst="rect">
            <a:avLst/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1303013" y="2287731"/>
            <a:ext cx="1049643" cy="1113142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Stream</a:t>
            </a:r>
            <a:endParaRPr lang="en-US" sz="16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Source</a:t>
            </a:r>
            <a:endParaRPr lang="en-US" altLang="zh-CN" sz="1600" dirty="0" smtClean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5281" y="2650306"/>
            <a:ext cx="2878803" cy="2357363"/>
          </a:xfrm>
          <a:prstGeom prst="rect">
            <a:avLst/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ounded Rectangle 12"/>
          <p:cNvSpPr/>
          <p:nvPr/>
        </p:nvSpPr>
        <p:spPr>
          <a:xfrm>
            <a:off x="6931830" y="2824568"/>
            <a:ext cx="1103549" cy="576307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Analytics</a:t>
            </a:r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cxnSp>
        <p:nvCxnSpPr>
          <p:cNvPr id="15" name="Straight Arrow Connector 14"/>
          <p:cNvCxnSpPr>
            <a:endCxn id="32" idx="1"/>
          </p:cNvCxnSpPr>
          <p:nvPr/>
        </p:nvCxnSpPr>
        <p:spPr>
          <a:xfrm>
            <a:off x="2352656" y="3110202"/>
            <a:ext cx="417921" cy="309"/>
          </a:xfrm>
          <a:prstGeom prst="straightConnector1">
            <a:avLst/>
          </a:prstGeom>
          <a:ln w="19050">
            <a:solidFill>
              <a:srgbClr val="3E7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51" idx="1"/>
          </p:cNvCxnSpPr>
          <p:nvPr/>
        </p:nvCxnSpPr>
        <p:spPr>
          <a:xfrm flipV="1">
            <a:off x="4630647" y="3111212"/>
            <a:ext cx="1002574" cy="4026"/>
          </a:xfrm>
          <a:prstGeom prst="straightConnector1">
            <a:avLst/>
          </a:prstGeom>
          <a:ln w="19050">
            <a:solidFill>
              <a:srgbClr val="3E7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413882" y="2890940"/>
            <a:ext cx="819914" cy="363586"/>
          </a:xfrm>
          <a:prstGeom prst="roundRect">
            <a:avLst>
              <a:gd name="adj" fmla="val 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maybe</a:t>
            </a:r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701868" y="4084156"/>
            <a:ext cx="2074850" cy="692657"/>
          </a:xfrm>
          <a:prstGeom prst="roundRect">
            <a:avLst>
              <a:gd name="adj" fmla="val 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Adaptation</a:t>
            </a:r>
            <a:r>
              <a:rPr lang="zh-CN" altLang="en-US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Controller</a:t>
            </a:r>
            <a:r>
              <a:rPr lang="zh-CN" altLang="en-US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(AC)</a:t>
            </a:r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673164" y="2903222"/>
            <a:ext cx="1049491" cy="434200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Socket</a:t>
            </a:r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701867" y="2920843"/>
            <a:ext cx="575213" cy="378719"/>
            <a:chOff x="6176074" y="1873322"/>
            <a:chExt cx="843363" cy="570932"/>
          </a:xfrm>
        </p:grpSpPr>
        <p:sp>
          <p:nvSpPr>
            <p:cNvPr id="32" name="Rectangle 31"/>
            <p:cNvSpPr/>
            <p:nvPr/>
          </p:nvSpPr>
          <p:spPr>
            <a:xfrm>
              <a:off x="6276814" y="1875295"/>
              <a:ext cx="185979" cy="567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3E7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62793" y="1873322"/>
              <a:ext cx="185979" cy="5709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3E7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48772" y="1873322"/>
              <a:ext cx="185979" cy="5709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3E7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33458" y="1873322"/>
              <a:ext cx="185979" cy="5709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3E7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37" name="Straight Connector 36"/>
            <p:cNvCxnSpPr>
              <a:stCxn id="32" idx="0"/>
            </p:cNvCxnSpPr>
            <p:nvPr/>
          </p:nvCxnSpPr>
          <p:spPr>
            <a:xfrm flipH="1" flipV="1">
              <a:off x="6176074" y="1873322"/>
              <a:ext cx="193730" cy="1973"/>
            </a:xfrm>
            <a:prstGeom prst="line">
              <a:avLst/>
            </a:prstGeom>
            <a:ln w="19050">
              <a:solidFill>
                <a:srgbClr val="3E7F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2" idx="2"/>
            </p:cNvCxnSpPr>
            <p:nvPr/>
          </p:nvCxnSpPr>
          <p:spPr>
            <a:xfrm flipH="1">
              <a:off x="6176074" y="2443211"/>
              <a:ext cx="193730" cy="0"/>
            </a:xfrm>
            <a:prstGeom prst="line">
              <a:avLst/>
            </a:prstGeom>
            <a:ln w="19050">
              <a:solidFill>
                <a:srgbClr val="3E7F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/>
          <p:cNvCxnSpPr>
            <a:endCxn id="26" idx="1"/>
          </p:cNvCxnSpPr>
          <p:nvPr/>
        </p:nvCxnSpPr>
        <p:spPr>
          <a:xfrm>
            <a:off x="3283134" y="3115239"/>
            <a:ext cx="390030" cy="5084"/>
          </a:xfrm>
          <a:prstGeom prst="straightConnector1">
            <a:avLst/>
          </a:prstGeom>
          <a:ln w="19050">
            <a:solidFill>
              <a:srgbClr val="3E7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701867" y="2568696"/>
            <a:ext cx="715936" cy="3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Queue</a:t>
            </a:r>
            <a:endParaRPr lang="en-US" sz="16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627835" y="3115239"/>
            <a:ext cx="297940" cy="0"/>
          </a:xfrm>
          <a:prstGeom prst="straightConnector1">
            <a:avLst/>
          </a:prstGeom>
          <a:ln w="19050">
            <a:solidFill>
              <a:srgbClr val="3E7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5633222" y="2910785"/>
            <a:ext cx="994614" cy="400854"/>
          </a:xfrm>
          <a:prstGeom prst="roundRect">
            <a:avLst>
              <a:gd name="adj" fmla="val 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Receiver</a:t>
            </a:r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4219473" y="3362582"/>
            <a:ext cx="14812" cy="721574"/>
          </a:xfrm>
          <a:prstGeom prst="straightConnector1">
            <a:avLst/>
          </a:prstGeom>
          <a:ln w="19050">
            <a:solidFill>
              <a:srgbClr val="3E7F9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096155" y="3336796"/>
            <a:ext cx="6047" cy="731347"/>
          </a:xfrm>
          <a:prstGeom prst="straightConnector1">
            <a:avLst/>
          </a:prstGeom>
          <a:ln w="19050">
            <a:solidFill>
              <a:srgbClr val="3E7F9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3024269" y="3336796"/>
            <a:ext cx="7009" cy="731347"/>
          </a:xfrm>
          <a:prstGeom prst="straightConnector1">
            <a:avLst/>
          </a:prstGeom>
          <a:ln w="19050">
            <a:solidFill>
              <a:srgbClr val="3E7F9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endCxn id="10" idx="2"/>
          </p:cNvCxnSpPr>
          <p:nvPr/>
        </p:nvCxnSpPr>
        <p:spPr>
          <a:xfrm rot="16200000" flipV="1">
            <a:off x="1746898" y="3481811"/>
            <a:ext cx="1035908" cy="874034"/>
          </a:xfrm>
          <a:prstGeom prst="bentConnector3">
            <a:avLst>
              <a:gd name="adj1" fmla="val 961"/>
            </a:avLst>
          </a:prstGeom>
          <a:ln w="19050">
            <a:solidFill>
              <a:srgbClr val="3E7F9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rc 68"/>
          <p:cNvSpPr/>
          <p:nvPr/>
        </p:nvSpPr>
        <p:spPr>
          <a:xfrm rot="4709891">
            <a:off x="3638314" y="2018856"/>
            <a:ext cx="1919074" cy="2810469"/>
          </a:xfrm>
          <a:prstGeom prst="arc">
            <a:avLst>
              <a:gd name="adj1" fmla="val 16759237"/>
              <a:gd name="adj2" fmla="val 21576378"/>
            </a:avLst>
          </a:prstGeom>
          <a:ln w="19050">
            <a:solidFill>
              <a:srgbClr val="3E7F9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0" name="Rounded Rectangle 79"/>
          <p:cNvSpPr/>
          <p:nvPr/>
        </p:nvSpPr>
        <p:spPr>
          <a:xfrm>
            <a:off x="6761963" y="1734747"/>
            <a:ext cx="639211" cy="288153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393198" y="1696445"/>
            <a:ext cx="1122152" cy="3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Application</a:t>
            </a:r>
            <a:endParaRPr lang="en-US" sz="1600" dirty="0"/>
          </a:p>
        </p:txBody>
      </p:sp>
      <p:sp>
        <p:nvSpPr>
          <p:cNvPr id="82" name="Rounded Rectangle 81"/>
          <p:cNvSpPr/>
          <p:nvPr/>
        </p:nvSpPr>
        <p:spPr>
          <a:xfrm>
            <a:off x="6761963" y="2170529"/>
            <a:ext cx="639211" cy="288153"/>
          </a:xfrm>
          <a:prstGeom prst="roundRect">
            <a:avLst>
              <a:gd name="adj" fmla="val 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3E7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580174" y="2132227"/>
            <a:ext cx="748199" cy="3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System</a:t>
            </a:r>
            <a:endParaRPr lang="en-US" sz="1600" dirty="0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331076" y="1924379"/>
            <a:ext cx="535104" cy="1"/>
          </a:xfrm>
          <a:prstGeom prst="straightConnector1">
            <a:avLst/>
          </a:prstGeom>
          <a:ln w="19050">
            <a:solidFill>
              <a:srgbClr val="3E7F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360583" y="2287731"/>
            <a:ext cx="545277" cy="0"/>
          </a:xfrm>
          <a:prstGeom prst="straightConnector1">
            <a:avLst/>
          </a:prstGeom>
          <a:ln w="19050">
            <a:solidFill>
              <a:srgbClr val="3E7F9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011694" y="1753188"/>
            <a:ext cx="509163" cy="3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data</a:t>
            </a:r>
            <a:endParaRPr lang="en-US" sz="1600" dirty="0"/>
          </a:p>
        </p:txBody>
      </p:sp>
      <p:sp>
        <p:nvSpPr>
          <p:cNvPr id="89" name="Rectangle 88"/>
          <p:cNvSpPr/>
          <p:nvPr/>
        </p:nvSpPr>
        <p:spPr>
          <a:xfrm>
            <a:off x="5914000" y="2107949"/>
            <a:ext cx="758464" cy="3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control</a:t>
            </a:r>
            <a:endParaRPr lang="en-US" sz="1600" dirty="0"/>
          </a:p>
        </p:txBody>
      </p:sp>
      <p:sp>
        <p:nvSpPr>
          <p:cNvPr id="90" name="Rectangle 89"/>
          <p:cNvSpPr/>
          <p:nvPr/>
        </p:nvSpPr>
        <p:spPr>
          <a:xfrm>
            <a:off x="7370280" y="4601873"/>
            <a:ext cx="690830" cy="3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Server</a:t>
            </a:r>
            <a:endParaRPr lang="en-US" sz="1600" dirty="0"/>
          </a:p>
        </p:txBody>
      </p:sp>
      <p:sp>
        <p:nvSpPr>
          <p:cNvPr id="91" name="Rectangle 90"/>
          <p:cNvSpPr/>
          <p:nvPr/>
        </p:nvSpPr>
        <p:spPr>
          <a:xfrm>
            <a:off x="1192988" y="4644561"/>
            <a:ext cx="1261702" cy="337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Client</a:t>
            </a:r>
            <a:r>
              <a:rPr lang="zh-CN" altLang="en-US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(Edge</a:t>
            </a:r>
            <a:r>
              <a:rPr lang="en-US" altLang="zh-CN" sz="1600" dirty="0">
                <a:latin typeface="Garamond" charset="0"/>
                <a:ea typeface="Garamond" charset="0"/>
                <a:cs typeface="Garamond" charset="0"/>
              </a:rPr>
              <a:t>)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60594" y="5315516"/>
            <a:ext cx="6310765" cy="891381"/>
            <a:chOff x="1460594" y="5315516"/>
            <a:chExt cx="6310765" cy="891381"/>
          </a:xfrm>
        </p:grpSpPr>
        <p:sp>
          <p:nvSpPr>
            <p:cNvPr id="4" name="Rounded Rectangle 3"/>
            <p:cNvSpPr/>
            <p:nvPr/>
          </p:nvSpPr>
          <p:spPr>
            <a:xfrm>
              <a:off x="1460594" y="5649217"/>
              <a:ext cx="1079126" cy="55132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Startup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79283" y="5649218"/>
              <a:ext cx="1079126" cy="55132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Adapt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885758" y="5649217"/>
              <a:ext cx="1079126" cy="55132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Steady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692233" y="5655568"/>
              <a:ext cx="1079126" cy="55132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Probe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cxnSp>
          <p:nvCxnSpPr>
            <p:cNvPr id="53" name="Straight Arrow Connector 52"/>
            <p:cNvCxnSpPr>
              <a:stCxn id="4" idx="3"/>
              <a:endCxn id="47" idx="1"/>
            </p:cNvCxnSpPr>
            <p:nvPr/>
          </p:nvCxnSpPr>
          <p:spPr>
            <a:xfrm>
              <a:off x="2539720" y="5924882"/>
              <a:ext cx="539563" cy="1"/>
            </a:xfrm>
            <a:prstGeom prst="straightConnector1">
              <a:avLst/>
            </a:prstGeom>
            <a:ln w="19050">
              <a:solidFill>
                <a:srgbClr val="3E7F9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158409" y="5817304"/>
              <a:ext cx="712532" cy="0"/>
            </a:xfrm>
            <a:prstGeom prst="straightConnector1">
              <a:avLst/>
            </a:prstGeom>
            <a:ln w="19050">
              <a:solidFill>
                <a:srgbClr val="3E7F9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4158408" y="6036939"/>
              <a:ext cx="712533" cy="0"/>
            </a:xfrm>
            <a:prstGeom prst="straightConnector1">
              <a:avLst/>
            </a:prstGeom>
            <a:ln w="19050">
              <a:solidFill>
                <a:srgbClr val="3E7F9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5964884" y="5807965"/>
              <a:ext cx="738088" cy="0"/>
            </a:xfrm>
            <a:prstGeom prst="straightConnector1">
              <a:avLst/>
            </a:prstGeom>
            <a:ln w="19050">
              <a:solidFill>
                <a:srgbClr val="3E7F9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002699" y="6025357"/>
              <a:ext cx="689534" cy="0"/>
            </a:xfrm>
            <a:prstGeom prst="straightConnector1">
              <a:avLst/>
            </a:prstGeom>
            <a:ln w="19050">
              <a:solidFill>
                <a:srgbClr val="3E7F9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4" idx="2"/>
              <a:endCxn id="49" idx="2"/>
            </p:cNvCxnSpPr>
            <p:nvPr/>
          </p:nvCxnSpPr>
          <p:spPr>
            <a:xfrm rot="16200000" flipH="1">
              <a:off x="3712739" y="4487964"/>
              <a:ext cx="12700" cy="3425164"/>
            </a:xfrm>
            <a:prstGeom prst="bentConnector3">
              <a:avLst>
                <a:gd name="adj1" fmla="val 4200000"/>
              </a:avLst>
            </a:prstGeom>
            <a:ln w="19050">
              <a:solidFill>
                <a:srgbClr val="3E7F9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Arc 106"/>
            <p:cNvSpPr/>
            <p:nvPr/>
          </p:nvSpPr>
          <p:spPr>
            <a:xfrm>
              <a:off x="3249036" y="5315517"/>
              <a:ext cx="682149" cy="723115"/>
            </a:xfrm>
            <a:prstGeom prst="arc">
              <a:avLst>
                <a:gd name="adj1" fmla="val 11349309"/>
                <a:gd name="adj2" fmla="val 21317123"/>
              </a:avLst>
            </a:prstGeom>
            <a:ln w="19050">
              <a:solidFill>
                <a:srgbClr val="3E7F9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>
              <a:off x="1637594" y="5315516"/>
              <a:ext cx="682149" cy="723115"/>
            </a:xfrm>
            <a:prstGeom prst="arc">
              <a:avLst>
                <a:gd name="adj1" fmla="val 11349309"/>
                <a:gd name="adj2" fmla="val 21317123"/>
              </a:avLst>
            </a:prstGeom>
            <a:ln w="19050">
              <a:solidFill>
                <a:srgbClr val="3E7F9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>
              <a:off x="6876976" y="5315516"/>
              <a:ext cx="682149" cy="723115"/>
            </a:xfrm>
            <a:prstGeom prst="arc">
              <a:avLst>
                <a:gd name="adj1" fmla="val 11349309"/>
                <a:gd name="adj2" fmla="val 21317123"/>
              </a:avLst>
            </a:prstGeom>
            <a:ln w="19050">
              <a:solidFill>
                <a:srgbClr val="3E7F9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85633" y="6147862"/>
            <a:ext cx="4617927" cy="666960"/>
            <a:chOff x="3085633" y="6147862"/>
            <a:chExt cx="4617927" cy="666960"/>
          </a:xfrm>
        </p:grpSpPr>
        <p:sp>
          <p:nvSpPr>
            <p:cNvPr id="111" name="TextBox 110"/>
            <p:cNvSpPr txBox="1"/>
            <p:nvPr/>
          </p:nvSpPr>
          <p:spPr>
            <a:xfrm>
              <a:off x="6760032" y="6168491"/>
              <a:ext cx="943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latin typeface="Garamond" charset="0"/>
                  <a:ea typeface="Garamond" charset="0"/>
                  <a:cs typeface="Garamond" charset="0"/>
                </a:rPr>
                <a:t>Additive</a:t>
              </a:r>
              <a:endParaRPr lang="en-US" altLang="zh-CN" dirty="0">
                <a:latin typeface="Garamond" charset="0"/>
                <a:ea typeface="Garamond" charset="0"/>
                <a:cs typeface="Garamond" charset="0"/>
              </a:endParaRPr>
            </a:p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Increase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085633" y="6147862"/>
              <a:ext cx="1521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>
                  <a:latin typeface="Garamond" charset="0"/>
                  <a:ea typeface="Garamond" charset="0"/>
                  <a:cs typeface="Garamond" charset="0"/>
                </a:rPr>
                <a:t>Multiplicative</a:t>
              </a:r>
              <a:endParaRPr lang="en-US" altLang="zh-CN" dirty="0">
                <a:latin typeface="Garamond" charset="0"/>
                <a:ea typeface="Garamond" charset="0"/>
                <a:cs typeface="Garamond" charset="0"/>
              </a:endParaRPr>
            </a:p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Decrease</a:t>
              </a:r>
              <a:endParaRPr lang="en-US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49756" y="2145666"/>
            <a:ext cx="4313748" cy="2616114"/>
            <a:chOff x="2349756" y="2145666"/>
            <a:chExt cx="4313748" cy="2616114"/>
          </a:xfrm>
        </p:grpSpPr>
        <p:sp>
          <p:nvSpPr>
            <p:cNvPr id="55" name="Rounded Rectangle 54"/>
            <p:cNvSpPr/>
            <p:nvPr/>
          </p:nvSpPr>
          <p:spPr>
            <a:xfrm>
              <a:off x="5668890" y="4099188"/>
              <a:ext cx="994614" cy="662592"/>
            </a:xfrm>
            <a:prstGeom prst="roundRect">
              <a:avLst>
                <a:gd name="adj" fmla="val 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3E7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Online</a:t>
              </a:r>
              <a:r>
                <a:rPr lang="zh-CN" altLang="en-US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Profiler</a:t>
              </a:r>
              <a:endParaRPr lang="en-US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6151385" y="3345821"/>
              <a:ext cx="14812" cy="721574"/>
            </a:xfrm>
            <a:prstGeom prst="straightConnector1">
              <a:avLst/>
            </a:prstGeom>
            <a:ln w="19050">
              <a:solidFill>
                <a:srgbClr val="3E7F9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 flipV="1">
              <a:off x="4796510" y="4430484"/>
              <a:ext cx="836711" cy="1"/>
            </a:xfrm>
            <a:prstGeom prst="straightConnector1">
              <a:avLst/>
            </a:prstGeom>
            <a:ln w="19050">
              <a:solidFill>
                <a:srgbClr val="3E7F9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>
              <a:endCxn id="26" idx="0"/>
            </p:cNvCxnSpPr>
            <p:nvPr/>
          </p:nvCxnSpPr>
          <p:spPr>
            <a:xfrm>
              <a:off x="2349756" y="2475285"/>
              <a:ext cx="1848154" cy="427937"/>
            </a:xfrm>
            <a:prstGeom prst="bentConnector2">
              <a:avLst/>
            </a:prstGeom>
            <a:ln w="19050">
              <a:solidFill>
                <a:srgbClr val="3E7F9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3101513" y="2145666"/>
              <a:ext cx="8504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raw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rPr>
                <a:t>data</a:t>
              </a:r>
              <a:endParaRPr lang="en-US" sz="1600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0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Demand:</a:t>
            </a:r>
            <a:r>
              <a:rPr lang="zh-CN" altLang="en-US" dirty="0" smtClean="0"/>
              <a:t> </a:t>
            </a:r>
            <a:r>
              <a:rPr lang="en-US" altLang="zh-CN" dirty="0" smtClean="0"/>
              <a:t>Huge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Edge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Machine logs, 25 TB daily at Facebook (2009)</a:t>
            </a:r>
          </a:p>
          <a:p>
            <a:r>
              <a:rPr lang="en-US" sz="2400" dirty="0"/>
              <a:t>Electrical grid monitoring, 1.4 million data points per second [Andersen and Culler, </a:t>
            </a:r>
            <a:r>
              <a:rPr lang="en-US" altLang="zh-CN" sz="2400" dirty="0"/>
              <a:t>FAST</a:t>
            </a:r>
            <a:r>
              <a:rPr lang="zh-CN" altLang="en-US" sz="2400" dirty="0"/>
              <a:t> </a:t>
            </a:r>
            <a:r>
              <a:rPr lang="en-US" altLang="zh-CN" sz="2400" dirty="0"/>
              <a:t>‘</a:t>
            </a:r>
            <a:r>
              <a:rPr lang="en-US" sz="2400" dirty="0"/>
              <a:t>16]</a:t>
            </a:r>
          </a:p>
          <a:p>
            <a:r>
              <a:rPr lang="en-US" sz="2400" dirty="0" smtClean="0"/>
              <a:t>Video </a:t>
            </a:r>
            <a:r>
              <a:rPr lang="en-US" sz="2400" dirty="0"/>
              <a:t>surveillance, 3 mbps per camera [</a:t>
            </a:r>
            <a:r>
              <a:rPr lang="en-US" sz="2400" dirty="0" err="1"/>
              <a:t>Amerasinghe</a:t>
            </a:r>
            <a:r>
              <a:rPr lang="en-US" sz="2400" dirty="0"/>
              <a:t>, </a:t>
            </a:r>
            <a:r>
              <a:rPr lang="en-US" sz="2400" dirty="0" smtClean="0"/>
              <a:t>2009]</a:t>
            </a:r>
          </a:p>
          <a:p>
            <a:endParaRPr lang="en-US" sz="2400" dirty="0"/>
          </a:p>
          <a:p>
            <a:r>
              <a:rPr lang="en-US" sz="2400" dirty="0"/>
              <a:t>. . . </a:t>
            </a:r>
            <a:r>
              <a:rPr lang="en-US" sz="2400" dirty="0" err="1"/>
              <a:t>Dropcam</a:t>
            </a:r>
            <a:r>
              <a:rPr lang="en-US" sz="2400" dirty="0"/>
              <a:t>, a </a:t>
            </a:r>
            <a:r>
              <a:rPr lang="en-US" sz="2400" dirty="0" err="1"/>
              <a:t>WiFi</a:t>
            </a:r>
            <a:r>
              <a:rPr lang="en-US" sz="2400" dirty="0"/>
              <a:t> video-streaming camera and associated cloud backend service for storing and watching the resulting video. </a:t>
            </a:r>
            <a:r>
              <a:rPr lang="en-US" sz="2400" dirty="0" err="1"/>
              <a:t>Dropcam</a:t>
            </a:r>
            <a:r>
              <a:rPr lang="en-US" sz="2400" dirty="0"/>
              <a:t> has </a:t>
            </a:r>
            <a:r>
              <a:rPr lang="en-US" sz="2400" dirty="0">
                <a:solidFill>
                  <a:srgbClr val="EB2A62"/>
                </a:solidFill>
              </a:rPr>
              <a:t>the fewest clients</a:t>
            </a:r>
            <a:r>
              <a:rPr lang="en-US" sz="2400" dirty="0">
                <a:solidFill>
                  <a:srgbClr val="3E7F9F"/>
                </a:solidFill>
              </a:rPr>
              <a:t> </a:t>
            </a:r>
            <a:r>
              <a:rPr lang="en-US" sz="2400" dirty="0"/>
              <a:t>(2,940) . . .. Yet, each client uses roughly </a:t>
            </a:r>
            <a:r>
              <a:rPr lang="en-US" sz="2400" dirty="0">
                <a:solidFill>
                  <a:srgbClr val="EB2A62"/>
                </a:solidFill>
              </a:rPr>
              <a:t>2.8 GB a week </a:t>
            </a:r>
            <a:r>
              <a:rPr lang="en-US" sz="2400" dirty="0"/>
              <a:t>and uploads </a:t>
            </a:r>
            <a:r>
              <a:rPr lang="en-US" sz="2400" dirty="0">
                <a:solidFill>
                  <a:srgbClr val="EB2A62"/>
                </a:solidFill>
              </a:rPr>
              <a:t>nearly 19 times more</a:t>
            </a:r>
            <a:r>
              <a:rPr lang="en-US" sz="2400" dirty="0"/>
              <a:t> than they download, implying that </a:t>
            </a:r>
            <a:r>
              <a:rPr lang="en-US" sz="2400" dirty="0" err="1"/>
              <a:t>Dropcam</a:t>
            </a:r>
            <a:r>
              <a:rPr lang="en-US" sz="2400" dirty="0"/>
              <a:t> users do not often watch what they </a:t>
            </a:r>
            <a:r>
              <a:rPr lang="en-US" sz="2400" dirty="0" smtClean="0"/>
              <a:t>record.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[Biswas,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SIGCOMM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‘15]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Quick</a:t>
            </a:r>
            <a:r>
              <a:rPr lang="zh-CN" altLang="en-US" dirty="0" smtClean="0"/>
              <a:t> </a:t>
            </a:r>
            <a:r>
              <a:rPr lang="en-US" altLang="zh-CN" dirty="0" smtClean="0"/>
              <a:t>illustration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HLS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setup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9" y="1939050"/>
            <a:ext cx="7103282" cy="3798869"/>
          </a:xfrm>
        </p:spPr>
      </p:pic>
      <p:sp>
        <p:nvSpPr>
          <p:cNvPr id="7" name="Rectangle 6"/>
          <p:cNvSpPr/>
          <p:nvPr/>
        </p:nvSpPr>
        <p:spPr>
          <a:xfrm>
            <a:off x="1305355" y="5986278"/>
            <a:ext cx="6818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HTTP Live Streaming (HLS) architecture: designed for live video viewing and relying on buffering at the viewing side.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4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Resource:</a:t>
            </a:r>
            <a:r>
              <a:rPr lang="zh-CN" altLang="en-US" dirty="0" smtClean="0"/>
              <a:t> </a:t>
            </a:r>
            <a:r>
              <a:rPr lang="en-US" altLang="zh-CN" dirty="0" smtClean="0"/>
              <a:t>Scarce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Varying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47256"/>
            <a:ext cx="8058152" cy="2302329"/>
          </a:xfrm>
        </p:spPr>
      </p:pic>
      <p:sp>
        <p:nvSpPr>
          <p:cNvPr id="5" name="Rectangle 4"/>
          <p:cNvSpPr/>
          <p:nvPr/>
        </p:nvSpPr>
        <p:spPr>
          <a:xfrm>
            <a:off x="412297" y="5013652"/>
            <a:ext cx="8490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Bandwidth variations throughout the day between Amazon EC2 sites. Similar scarcity and variation for wireless networks, broadband access networks and cellular networks</a:t>
            </a:r>
            <a:r>
              <a:rPr lang="en-US" altLang="zh-CN" sz="2800" dirty="0" smtClean="0">
                <a:latin typeface="Garamond" charset="0"/>
                <a:ea typeface="Garamond" charset="0"/>
                <a:cs typeface="Garamond" charset="0"/>
              </a:rPr>
              <a:t>.</a:t>
            </a:r>
            <a:endParaRPr lang="en-US" sz="2800" dirty="0">
              <a:latin typeface="Garamond" charset="0"/>
              <a:ea typeface="Garamond" charset="0"/>
              <a:cs typeface="Garamond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51395" y="2013857"/>
            <a:ext cx="1635407" cy="1542143"/>
            <a:chOff x="769379" y="1862988"/>
            <a:chExt cx="1422093" cy="1542143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366890" y="2232320"/>
              <a:ext cx="88348" cy="1172811"/>
            </a:xfrm>
            <a:prstGeom prst="straightConnector1">
              <a:avLst/>
            </a:prstGeom>
            <a:ln w="50800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69379" y="1862988"/>
              <a:ext cx="1422093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Less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than</a:t>
              </a:r>
              <a:r>
                <a:rPr lang="zh-CN" altLang="en-US" b="1" dirty="0" smtClean="0">
                  <a:latin typeface="Garamond" charset="0"/>
                  <a:ea typeface="Garamond" charset="0"/>
                  <a:cs typeface="Garamond" charset="0"/>
                </a:rPr>
                <a:t> </a:t>
              </a:r>
              <a:r>
                <a:rPr lang="en-US" altLang="zh-CN" b="1" dirty="0" smtClean="0">
                  <a:latin typeface="Garamond" charset="0"/>
                  <a:ea typeface="Garamond" charset="0"/>
                  <a:cs typeface="Garamond" charset="0"/>
                </a:rPr>
                <a:t>25%</a:t>
              </a:r>
              <a:endParaRPr lang="en-US" b="1" dirty="0"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happens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becomes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insufficient?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ensures data delivery, but hurts </a:t>
            </a:r>
            <a:r>
              <a:rPr lang="en-US" dirty="0" smtClean="0"/>
              <a:t>latency</a:t>
            </a:r>
          </a:p>
          <a:p>
            <a:r>
              <a:rPr lang="en-US" dirty="0" smtClean="0"/>
              <a:t>UDP </a:t>
            </a:r>
            <a:r>
              <a:rPr lang="en-US" dirty="0"/>
              <a:t>sends </a:t>
            </a:r>
            <a:r>
              <a:rPr lang="en-US" altLang="zh-CN" dirty="0" smtClean="0"/>
              <a:t>fast</a:t>
            </a:r>
            <a:r>
              <a:rPr lang="en-US" dirty="0" smtClean="0"/>
              <a:t>, </a:t>
            </a:r>
            <a:r>
              <a:rPr lang="en-US" altLang="zh-CN" dirty="0" smtClean="0"/>
              <a:t>suffering</a:t>
            </a:r>
            <a:r>
              <a:rPr lang="zh-CN" altLang="en-US" dirty="0" smtClean="0"/>
              <a:t> </a:t>
            </a:r>
            <a:r>
              <a:rPr lang="en-US" dirty="0" smtClean="0"/>
              <a:t>uncontrolled </a:t>
            </a:r>
            <a:r>
              <a:rPr lang="en-US" dirty="0"/>
              <a:t>packet </a:t>
            </a:r>
            <a:r>
              <a:rPr lang="en-US" dirty="0" smtClean="0"/>
              <a:t>loss</a:t>
            </a:r>
          </a:p>
          <a:p>
            <a:r>
              <a:rPr lang="en-US" dirty="0" smtClean="0"/>
              <a:t>Manual </a:t>
            </a:r>
            <a:r>
              <a:rPr lang="en-US" dirty="0"/>
              <a:t>policies (developer heuristics) are </a:t>
            </a:r>
            <a:r>
              <a:rPr lang="en-US" dirty="0" smtClean="0"/>
              <a:t>sub-optima</a:t>
            </a:r>
            <a:r>
              <a:rPr lang="en-US" altLang="zh-CN" dirty="0" smtClean="0"/>
              <a:t>l</a:t>
            </a:r>
          </a:p>
          <a:p>
            <a:pPr lvl="1"/>
            <a:r>
              <a:rPr lang="en-US" dirty="0" err="1"/>
              <a:t>JetStream</a:t>
            </a:r>
            <a:r>
              <a:rPr lang="en-US" dirty="0"/>
              <a:t> [</a:t>
            </a:r>
            <a:r>
              <a:rPr lang="en-US" dirty="0" err="1"/>
              <a:t>Rabkin</a:t>
            </a:r>
            <a:r>
              <a:rPr lang="en-US" dirty="0"/>
              <a:t> et al., </a:t>
            </a:r>
            <a:r>
              <a:rPr lang="en-US" altLang="zh-CN" dirty="0" smtClean="0"/>
              <a:t>NSDI</a:t>
            </a:r>
            <a:r>
              <a:rPr lang="zh-CN" altLang="en-US" dirty="0" smtClean="0"/>
              <a:t> </a:t>
            </a:r>
            <a:r>
              <a:rPr lang="en-US" dirty="0" smtClean="0"/>
              <a:t>14</a:t>
            </a:r>
            <a:r>
              <a:rPr lang="en-US" dirty="0"/>
              <a:t>] uses manual </a:t>
            </a:r>
            <a:r>
              <a:rPr lang="en-US" dirty="0" smtClean="0"/>
              <a:t>policy</a:t>
            </a:r>
          </a:p>
          <a:p>
            <a:pPr lvl="1"/>
            <a:r>
              <a:rPr lang="en-US" dirty="0"/>
              <a:t>“if bandwidth is insufficient, switch to sending images at 75% fidelity, then 50% if still not enough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Application-specific </a:t>
            </a:r>
            <a:r>
              <a:rPr lang="en-US" dirty="0"/>
              <a:t>optimizations don’t </a:t>
            </a:r>
            <a:r>
              <a:rPr lang="en-US" dirty="0" smtClean="0"/>
              <a:t>generalize</a:t>
            </a:r>
          </a:p>
          <a:p>
            <a:pPr lvl="1"/>
            <a:r>
              <a:rPr lang="en-US" altLang="zh-CN" dirty="0" smtClean="0"/>
              <a:t>(more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next</a:t>
            </a:r>
            <a:r>
              <a:rPr lang="zh-CN" altLang="en-US" dirty="0" smtClean="0"/>
              <a:t> </a:t>
            </a:r>
            <a:r>
              <a:rPr lang="en-US" altLang="zh-CN" dirty="0" smtClean="0"/>
              <a:t>slide)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9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Application-specific optimizations don’t </a:t>
            </a:r>
            <a:r>
              <a:rPr lang="en-US" dirty="0" smtClean="0"/>
              <a:t>generalize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" y="4492395"/>
            <a:ext cx="3466158" cy="19485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" y="1937657"/>
            <a:ext cx="3466158" cy="1948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0985" y="3906660"/>
            <a:ext cx="338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t=0s, small target in far-field views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0796" y="6440938"/>
            <a:ext cx="218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t=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1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s, </a:t>
            </a:r>
            <a:r>
              <a:rPr lang="en-US" smtClean="0">
                <a:latin typeface="Garamond" charset="0"/>
                <a:ea typeface="Garamond" charset="0"/>
                <a:cs typeface="Garamond" charset="0"/>
              </a:rPr>
              <a:t>small </a:t>
            </a:r>
            <a:r>
              <a:rPr lang="en-US" altLang="zh-CN" smtClean="0">
                <a:latin typeface="Garamond" charset="0"/>
                <a:ea typeface="Garamond" charset="0"/>
                <a:cs typeface="Garamond" charset="0"/>
              </a:rPr>
              <a:t>difference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913334" y="2977140"/>
            <a:ext cx="3602016" cy="2597704"/>
            <a:chOff x="4913334" y="3661398"/>
            <a:chExt cx="3602016" cy="2597704"/>
          </a:xfrm>
        </p:grpSpPr>
        <p:sp>
          <p:nvSpPr>
            <p:cNvPr id="11" name="Rectangle 10"/>
            <p:cNvSpPr/>
            <p:nvPr/>
          </p:nvSpPr>
          <p:spPr>
            <a:xfrm>
              <a:off x="5226096" y="5136150"/>
              <a:ext cx="312763" cy="3127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41249" y="5008392"/>
              <a:ext cx="502899" cy="5231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3334" y="3661398"/>
              <a:ext cx="35433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Garamond" charset="0"/>
                  <a:ea typeface="Garamond" charset="0"/>
                  <a:cs typeface="Garamond" charset="0"/>
                </a:rPr>
                <a:t>Positive if intersection over union (IOU) larger than 0.5.</a:t>
              </a:r>
              <a:endParaRPr lang="en-US" sz="2400" dirty="0">
                <a:latin typeface="Garamond" charset="0"/>
                <a:ea typeface="Garamond" charset="0"/>
                <a:cs typeface="Garamond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13334" y="5136150"/>
              <a:ext cx="625524" cy="6255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26096" y="4823388"/>
              <a:ext cx="625524" cy="62552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67227" y="5889770"/>
              <a:ext cx="10342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IOU=0.2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18623" y="5008392"/>
              <a:ext cx="625524" cy="6255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41252" y="4905991"/>
              <a:ext cx="625524" cy="62552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24160" y="5889770"/>
              <a:ext cx="10342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IOU=0.5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11150" y="5008391"/>
              <a:ext cx="586787" cy="5849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2411" y="5008392"/>
              <a:ext cx="625524" cy="6255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11480" y="4961422"/>
              <a:ext cx="625524" cy="62552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481093" y="5884740"/>
              <a:ext cx="10342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Garamond" charset="0"/>
                  <a:ea typeface="Garamond" charset="0"/>
                  <a:cs typeface="Garamond" charset="0"/>
                </a:rPr>
                <a:t>IOU=0.8</a:t>
              </a:r>
              <a:endParaRPr lang="en-US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4673210" y="1368777"/>
            <a:ext cx="4470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For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a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surveillance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application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that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detects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pedestrians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on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a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busy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street</a:t>
            </a:r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2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Application-specific optimizations don’t </a:t>
            </a:r>
            <a:r>
              <a:rPr lang="en-US" dirty="0" smtClean="0"/>
              <a:t>generalize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" y="4492395"/>
            <a:ext cx="3466158" cy="19485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" y="1937657"/>
            <a:ext cx="3466158" cy="1948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0985" y="3906660"/>
            <a:ext cx="338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Garamond" charset="0"/>
                <a:ea typeface="Garamond" charset="0"/>
                <a:cs typeface="Garamond" charset="0"/>
              </a:rPr>
              <a:t>t=0s, small target in far-field views</a:t>
            </a:r>
            <a:endParaRPr lang="en-US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0796" y="6440938"/>
            <a:ext cx="218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t=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1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s, </a:t>
            </a:r>
            <a:r>
              <a:rPr lang="en-US" smtClean="0">
                <a:latin typeface="Garamond" charset="0"/>
                <a:ea typeface="Garamond" charset="0"/>
                <a:cs typeface="Garamond" charset="0"/>
              </a:rPr>
              <a:t>small </a:t>
            </a:r>
            <a:r>
              <a:rPr lang="en-US" altLang="zh-CN" smtClean="0">
                <a:latin typeface="Garamond" charset="0"/>
                <a:ea typeface="Garamond" charset="0"/>
                <a:cs typeface="Garamond" charset="0"/>
              </a:rPr>
              <a:t>difference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69009488"/>
              </p:ext>
            </p:extLst>
          </p:nvPr>
        </p:nvGraphicFramePr>
        <p:xfrm>
          <a:off x="4572001" y="2412030"/>
          <a:ext cx="3642101" cy="213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773969615"/>
              </p:ext>
            </p:extLst>
          </p:nvPr>
        </p:nvGraphicFramePr>
        <p:xfrm>
          <a:off x="4572000" y="4719235"/>
          <a:ext cx="3642101" cy="213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3255" y="2689448"/>
            <a:ext cx="804190" cy="80419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673210" y="1368777"/>
            <a:ext cx="4470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For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a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surveillance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application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that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detects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pedestrians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on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a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busy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street</a:t>
            </a:r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Application-specific optimizations don’t </a:t>
            </a:r>
            <a:r>
              <a:rPr lang="en-US" dirty="0" smtClean="0"/>
              <a:t>generalize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5" y="4492395"/>
            <a:ext cx="3461878" cy="19485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" y="1937967"/>
            <a:ext cx="3466158" cy="19479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6831" y="3924276"/>
            <a:ext cx="2816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t=0s, 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nearby</a:t>
            </a:r>
            <a:r>
              <a:rPr lang="zh-CN" altLang="en-US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and</a:t>
            </a:r>
            <a:r>
              <a:rPr lang="zh-CN" altLang="en-US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large</a:t>
            </a:r>
            <a:r>
              <a:rPr lang="zh-CN" altLang="en-US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targets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1895" y="6440938"/>
            <a:ext cx="4408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t=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1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s, 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large</a:t>
            </a:r>
            <a:r>
              <a:rPr lang="zh-CN" altLang="en-US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difference</a:t>
            </a:r>
            <a:r>
              <a:rPr lang="zh-CN" altLang="en-US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due</a:t>
            </a:r>
            <a:r>
              <a:rPr lang="zh-CN" altLang="en-US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to</a:t>
            </a:r>
            <a:r>
              <a:rPr lang="zh-CN" altLang="en-US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camera</a:t>
            </a:r>
            <a:r>
              <a:rPr lang="zh-CN" altLang="en-US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movement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89447424"/>
              </p:ext>
            </p:extLst>
          </p:nvPr>
        </p:nvGraphicFramePr>
        <p:xfrm>
          <a:off x="4572001" y="2412030"/>
          <a:ext cx="3642101" cy="213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897280846"/>
              </p:ext>
            </p:extLst>
          </p:nvPr>
        </p:nvGraphicFramePr>
        <p:xfrm>
          <a:off x="4572000" y="4719235"/>
          <a:ext cx="3642101" cy="213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9003" y="4870039"/>
            <a:ext cx="804190" cy="8041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2859" y="1496813"/>
            <a:ext cx="4341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For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an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application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that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detects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objects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on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a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mobile</a:t>
            </a:r>
            <a:r>
              <a:rPr lang="zh-CN" altLang="en-US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 smtClean="0">
                <a:latin typeface="Garamond" charset="0"/>
                <a:ea typeface="Garamond" charset="0"/>
                <a:cs typeface="Garamond" charset="0"/>
              </a:rPr>
              <a:t>phone</a:t>
            </a:r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BFDD-45AA-4741-8714-A960343234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2144</TotalTime>
  <Words>4333</Words>
  <Application>Microsoft Macintosh PowerPoint</Application>
  <PresentationFormat>On-screen Show (4:3)</PresentationFormat>
  <Paragraphs>581</Paragraphs>
  <Slides>40</Slides>
  <Notes>40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Calibri</vt:lpstr>
      <vt:lpstr>Courier</vt:lpstr>
      <vt:lpstr>DengXian</vt:lpstr>
      <vt:lpstr>Garamond</vt:lpstr>
      <vt:lpstr>Mangal</vt:lpstr>
      <vt:lpstr>Wingdings</vt:lpstr>
      <vt:lpstr>Arial</vt:lpstr>
      <vt:lpstr>Office Theme</vt:lpstr>
      <vt:lpstr>AWStream: Adaptive Wide-Area Streaming Analytics</vt:lpstr>
      <vt:lpstr>PowerPoint Presentation</vt:lpstr>
      <vt:lpstr>Wide-Area Streaming Analytics</vt:lpstr>
      <vt:lpstr>Demand: Huge Data at the Edge</vt:lpstr>
      <vt:lpstr>Resource: Scarce and Varying WAN Bandwidth</vt:lpstr>
      <vt:lpstr>What happens when bandwidth becomes insufficient?</vt:lpstr>
      <vt:lpstr>Application-specific optimizations don’t generalize</vt:lpstr>
      <vt:lpstr>Application-specific optimizations don’t generalize</vt:lpstr>
      <vt:lpstr>Application-specific optimizations don’t generalize</vt:lpstr>
      <vt:lpstr>What happens when bandwidth becomes insufficient?</vt:lpstr>
      <vt:lpstr>Fidelity vs. Freshness</vt:lpstr>
      <vt:lpstr>Fidelity vs. Freshness</vt:lpstr>
      <vt:lpstr>AWStream Overview</vt:lpstr>
      <vt:lpstr>(1) Streaming Operators and APIs</vt:lpstr>
      <vt:lpstr>(1) maybe APIs in use</vt:lpstr>
      <vt:lpstr>(2) Data-driven profiling</vt:lpstr>
      <vt:lpstr>(2) Profile: Pareto-optimal Strategy</vt:lpstr>
      <vt:lpstr>(3) Runtime Adaptation</vt:lpstr>
      <vt:lpstr>(3) Runtime Adaptation</vt:lpstr>
      <vt:lpstr>(3) Probing at Runtime</vt:lpstr>
      <vt:lpstr>Applications</vt:lpstr>
      <vt:lpstr>Applications</vt:lpstr>
      <vt:lpstr>Adaptation in Top-K</vt:lpstr>
      <vt:lpstr>Adaptation in Top-K</vt:lpstr>
      <vt:lpstr>Evaluations</vt:lpstr>
      <vt:lpstr>Evaluations</vt:lpstr>
      <vt:lpstr>Profiles across multiple dimensions</vt:lpstr>
      <vt:lpstr>Profiles are precise</vt:lpstr>
      <vt:lpstr>Runtime Performance Baselines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Runtime Performance Summary</vt:lpstr>
      <vt:lpstr>Conclusion</vt:lpstr>
      <vt:lpstr>Applications</vt:lpstr>
      <vt:lpstr>Evaluation: Runtime</vt:lpstr>
      <vt:lpstr>(3) Runtime Adaptation</vt:lpstr>
      <vt:lpstr>Quick illustration about HLS setup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AWStream:  Adaptive Wide-Area Streaming Analytics</dc:title>
  <dc:creator>Ben Zhang</dc:creator>
  <cp:lastModifiedBy>Radhika Mittal</cp:lastModifiedBy>
  <cp:revision>277</cp:revision>
  <cp:lastPrinted>2018-08-19T23:21:18Z</cp:lastPrinted>
  <dcterms:created xsi:type="dcterms:W3CDTF">2018-08-18T23:09:02Z</dcterms:created>
  <dcterms:modified xsi:type="dcterms:W3CDTF">2018-08-22T21:52:06Z</dcterms:modified>
</cp:coreProperties>
</file>